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Saira Condensed" charset="1" panose="00000506000000000000"/>
      <p:regular r:id="rId28"/>
    </p:embeddedFont>
    <p:embeddedFont>
      <p:font typeface="Saira Condensed Bold" charset="1" panose="00000806000000000000"/>
      <p:regular r:id="rId29"/>
    </p:embeddedFont>
    <p:embeddedFont>
      <p:font typeface="Saira Condensed Thin" charset="1" panose="00000306000000000000"/>
      <p:regular r:id="rId30"/>
    </p:embeddedFont>
    <p:embeddedFont>
      <p:font typeface="Saira Condensed Medium" charset="1" panose="00000606000000000000"/>
      <p:regular r:id="rId31"/>
    </p:embeddedFont>
    <p:embeddedFont>
      <p:font typeface="Saira Condensed Ultra-Bold" charset="1" panose="00000906000000000000"/>
      <p:regular r:id="rId32"/>
    </p:embeddedFont>
    <p:embeddedFont>
      <p:font typeface="Saira Condensed Heavy" charset="1" panose="00000A06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https://github.com/burhanudinall/muhamadburhanudin.git" TargetMode="External" Type="http://schemas.openxmlformats.org/officeDocument/2006/relationships/hyperlink"/><Relationship Id="rId11" Target="https://github.com/burhanudinall/muhamadburhanudin.git" TargetMode="External" Type="http://schemas.openxmlformats.org/officeDocument/2006/relationships/hyperlink"/><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jpe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true" flipV="true" rot="0">
            <a:off x="-3021507" y="-1474225"/>
            <a:ext cx="6994113" cy="8229600"/>
          </a:xfrm>
          <a:custGeom>
            <a:avLst/>
            <a:gdLst/>
            <a:ahLst/>
            <a:cxnLst/>
            <a:rect r="r" b="b" t="t" l="l"/>
            <a:pathLst>
              <a:path h="8229600" w="6994113">
                <a:moveTo>
                  <a:pt x="6994113" y="8229600"/>
                </a:moveTo>
                <a:lnTo>
                  <a:pt x="0" y="8229600"/>
                </a:lnTo>
                <a:lnTo>
                  <a:pt x="0" y="0"/>
                </a:lnTo>
                <a:lnTo>
                  <a:pt x="6994113" y="0"/>
                </a:lnTo>
                <a:lnTo>
                  <a:pt x="6994113" y="8229600"/>
                </a:lnTo>
                <a:close/>
              </a:path>
            </a:pathLst>
          </a:custGeom>
          <a:blipFill>
            <a:blip r:embed="rId3"/>
            <a:stretch>
              <a:fillRect l="0" t="0" r="0" b="0"/>
            </a:stretch>
          </a:blipFill>
        </p:spPr>
      </p:sp>
      <p:sp>
        <p:nvSpPr>
          <p:cNvPr name="Freeform 4" id="4"/>
          <p:cNvSpPr/>
          <p:nvPr/>
        </p:nvSpPr>
        <p:spPr>
          <a:xfrm flipH="false" flipV="false" rot="0">
            <a:off x="1028700" y="1028700"/>
            <a:ext cx="605586" cy="796824"/>
          </a:xfrm>
          <a:custGeom>
            <a:avLst/>
            <a:gdLst/>
            <a:ahLst/>
            <a:cxnLst/>
            <a:rect r="r" b="b" t="t" l="l"/>
            <a:pathLst>
              <a:path h="796824" w="605586">
                <a:moveTo>
                  <a:pt x="0" y="0"/>
                </a:moveTo>
                <a:lnTo>
                  <a:pt x="605586" y="0"/>
                </a:lnTo>
                <a:lnTo>
                  <a:pt x="605586" y="796824"/>
                </a:lnTo>
                <a:lnTo>
                  <a:pt x="0" y="7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934519" y="3562860"/>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5976852" y="1976352"/>
            <a:ext cx="6334297" cy="6334297"/>
          </a:xfrm>
          <a:custGeom>
            <a:avLst/>
            <a:gdLst/>
            <a:ahLst/>
            <a:cxnLst/>
            <a:rect r="r" b="b" t="t" l="l"/>
            <a:pathLst>
              <a:path h="6334297" w="6334297">
                <a:moveTo>
                  <a:pt x="0" y="0"/>
                </a:moveTo>
                <a:lnTo>
                  <a:pt x="6334296" y="0"/>
                </a:lnTo>
                <a:lnTo>
                  <a:pt x="6334296" y="6334296"/>
                </a:lnTo>
                <a:lnTo>
                  <a:pt x="0" y="6334296"/>
                </a:lnTo>
                <a:lnTo>
                  <a:pt x="0" y="0"/>
                </a:lnTo>
                <a:close/>
              </a:path>
            </a:pathLst>
          </a:custGeom>
          <a:blipFill>
            <a:blip r:embed="rId6">
              <a:alphaModFix amt="59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972606" y="3745229"/>
            <a:ext cx="10342787" cy="3234691"/>
          </a:xfrm>
          <a:prstGeom prst="rect">
            <a:avLst/>
          </a:prstGeom>
        </p:spPr>
        <p:txBody>
          <a:bodyPr anchor="t" rtlCol="false" tIns="0" lIns="0" bIns="0" rIns="0">
            <a:spAutoFit/>
          </a:bodyPr>
          <a:lstStyle/>
          <a:p>
            <a:pPr algn="ctr">
              <a:lnSpc>
                <a:spcPts val="12180"/>
              </a:lnSpc>
            </a:pPr>
            <a:r>
              <a:rPr lang="en-US" sz="14000">
                <a:solidFill>
                  <a:srgbClr val="FFFFFF"/>
                </a:solidFill>
                <a:latin typeface="Saira Condensed Bold"/>
              </a:rPr>
              <a:t>DASAR SISTEM KOMPUTER</a:t>
            </a:r>
          </a:p>
        </p:txBody>
      </p:sp>
      <p:sp>
        <p:nvSpPr>
          <p:cNvPr name="TextBox 8" id="8"/>
          <p:cNvSpPr txBox="true"/>
          <p:nvPr/>
        </p:nvSpPr>
        <p:spPr>
          <a:xfrm rot="0">
            <a:off x="1770695" y="1057225"/>
            <a:ext cx="2949178" cy="635000"/>
          </a:xfrm>
          <a:prstGeom prst="rect">
            <a:avLst/>
          </a:prstGeom>
        </p:spPr>
        <p:txBody>
          <a:bodyPr anchor="t" rtlCol="false" tIns="0" lIns="0" bIns="0" rIns="0">
            <a:spAutoFit/>
          </a:bodyPr>
          <a:lstStyle/>
          <a:p>
            <a:pPr>
              <a:lnSpc>
                <a:spcPts val="4900"/>
              </a:lnSpc>
            </a:pPr>
            <a:r>
              <a:rPr lang="en-US" sz="3500">
                <a:solidFill>
                  <a:srgbClr val="FFFFFF"/>
                </a:solidFill>
                <a:latin typeface="Poppins Medium"/>
              </a:rPr>
              <a:t>Wardiere Inc.</a:t>
            </a:r>
          </a:p>
        </p:txBody>
      </p:sp>
      <p:sp>
        <p:nvSpPr>
          <p:cNvPr name="TextBox 9" id="9"/>
          <p:cNvSpPr txBox="true"/>
          <p:nvPr/>
        </p:nvSpPr>
        <p:spPr>
          <a:xfrm rot="0">
            <a:off x="16828307" y="484087"/>
            <a:ext cx="430993"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1</a:t>
            </a:r>
          </a:p>
        </p:txBody>
      </p:sp>
      <p:sp>
        <p:nvSpPr>
          <p:cNvPr name="TextBox 10" id="10"/>
          <p:cNvSpPr txBox="true"/>
          <p:nvPr/>
        </p:nvSpPr>
        <p:spPr>
          <a:xfrm rot="0">
            <a:off x="4589956" y="8661400"/>
            <a:ext cx="9108088" cy="441325"/>
          </a:xfrm>
          <a:prstGeom prst="rect">
            <a:avLst/>
          </a:prstGeom>
        </p:spPr>
        <p:txBody>
          <a:bodyPr anchor="t" rtlCol="false" tIns="0" lIns="0" bIns="0" rIns="0">
            <a:spAutoFit/>
          </a:bodyPr>
          <a:lstStyle/>
          <a:p>
            <a:pPr algn="ctr">
              <a:lnSpc>
                <a:spcPts val="3499"/>
              </a:lnSpc>
            </a:pPr>
            <a:r>
              <a:rPr lang="en-US" sz="2499">
                <a:solidFill>
                  <a:srgbClr val="FFFFFF"/>
                </a:solidFill>
                <a:latin typeface="Poppins Medium"/>
              </a:rPr>
              <a:t>DI MASA DEPAN TEKNOLOGI BERKEMBANG SANGAT PESAT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28700" y="1297088"/>
            <a:ext cx="605586" cy="796824"/>
          </a:xfrm>
          <a:custGeom>
            <a:avLst/>
            <a:gdLst/>
            <a:ahLst/>
            <a:cxnLst/>
            <a:rect r="r" b="b" t="t" l="l"/>
            <a:pathLst>
              <a:path h="796824" w="605586">
                <a:moveTo>
                  <a:pt x="0" y="0"/>
                </a:moveTo>
                <a:lnTo>
                  <a:pt x="605586" y="0"/>
                </a:lnTo>
                <a:lnTo>
                  <a:pt x="605586" y="796824"/>
                </a:lnTo>
                <a:lnTo>
                  <a:pt x="0" y="7968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343559" y="2869298"/>
            <a:ext cx="13600882" cy="6732801"/>
          </a:xfrm>
          <a:custGeom>
            <a:avLst/>
            <a:gdLst/>
            <a:ahLst/>
            <a:cxnLst/>
            <a:rect r="r" b="b" t="t" l="l"/>
            <a:pathLst>
              <a:path h="6732801" w="13600882">
                <a:moveTo>
                  <a:pt x="0" y="0"/>
                </a:moveTo>
                <a:lnTo>
                  <a:pt x="13600882" y="0"/>
                </a:lnTo>
                <a:lnTo>
                  <a:pt x="13600882" y="6732801"/>
                </a:lnTo>
                <a:lnTo>
                  <a:pt x="0" y="6732801"/>
                </a:lnTo>
                <a:lnTo>
                  <a:pt x="0" y="0"/>
                </a:lnTo>
                <a:close/>
              </a:path>
            </a:pathLst>
          </a:custGeom>
          <a:blipFill>
            <a:blip r:embed="rId5"/>
            <a:stretch>
              <a:fillRect l="0" t="0" r="0" b="0"/>
            </a:stretch>
          </a:blipFill>
        </p:spPr>
      </p:sp>
      <p:sp>
        <p:nvSpPr>
          <p:cNvPr name="TextBox 5" id="5"/>
          <p:cNvSpPr txBox="true"/>
          <p:nvPr/>
        </p:nvSpPr>
        <p:spPr>
          <a:xfrm rot="0">
            <a:off x="1770695" y="1325613"/>
            <a:ext cx="2949178" cy="635000"/>
          </a:xfrm>
          <a:prstGeom prst="rect">
            <a:avLst/>
          </a:prstGeom>
        </p:spPr>
        <p:txBody>
          <a:bodyPr anchor="t" rtlCol="false" tIns="0" lIns="0" bIns="0" rIns="0">
            <a:spAutoFit/>
          </a:bodyPr>
          <a:lstStyle/>
          <a:p>
            <a:pPr>
              <a:lnSpc>
                <a:spcPts val="4900"/>
              </a:lnSpc>
            </a:pPr>
            <a:r>
              <a:rPr lang="en-US" sz="3500">
                <a:solidFill>
                  <a:srgbClr val="FFFFFF"/>
                </a:solidFill>
                <a:latin typeface="Poppins Medium"/>
              </a:rPr>
              <a:t>Wardiere Inc.</a:t>
            </a:r>
          </a:p>
        </p:txBody>
      </p:sp>
      <p:sp>
        <p:nvSpPr>
          <p:cNvPr name="TextBox 6" id="6"/>
          <p:cNvSpPr txBox="true"/>
          <p:nvPr/>
        </p:nvSpPr>
        <p:spPr>
          <a:xfrm rot="0">
            <a:off x="15713566" y="752475"/>
            <a:ext cx="1545734"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11</a:t>
            </a:r>
          </a:p>
        </p:txBody>
      </p:sp>
      <p:sp>
        <p:nvSpPr>
          <p:cNvPr name="TextBox 7" id="7"/>
          <p:cNvSpPr txBox="true"/>
          <p:nvPr/>
        </p:nvSpPr>
        <p:spPr>
          <a:xfrm rot="0">
            <a:off x="4107251" y="2151113"/>
            <a:ext cx="10073499" cy="718185"/>
          </a:xfrm>
          <a:prstGeom prst="rect">
            <a:avLst/>
          </a:prstGeom>
        </p:spPr>
        <p:txBody>
          <a:bodyPr anchor="t" rtlCol="false" tIns="0" lIns="0" bIns="0" rIns="0">
            <a:spAutoFit/>
          </a:bodyPr>
          <a:lstStyle/>
          <a:p>
            <a:pPr>
              <a:lnSpc>
                <a:spcPts val="5220"/>
              </a:lnSpc>
            </a:pPr>
            <a:r>
              <a:rPr lang="en-US" sz="6000">
                <a:solidFill>
                  <a:srgbClr val="FFFFFF"/>
                </a:solidFill>
                <a:latin typeface="Saira Condensed Bold"/>
              </a:rPr>
              <a:t>'TAMPILAN PROJECT DARI GITHUB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true" flipV="true" rot="0">
            <a:off x="-3362459" y="-1512108"/>
            <a:ext cx="6994113" cy="8229600"/>
          </a:xfrm>
          <a:custGeom>
            <a:avLst/>
            <a:gdLst/>
            <a:ahLst/>
            <a:cxnLst/>
            <a:rect r="r" b="b" t="t" l="l"/>
            <a:pathLst>
              <a:path h="8229600" w="6994113">
                <a:moveTo>
                  <a:pt x="6994113" y="8229600"/>
                </a:moveTo>
                <a:lnTo>
                  <a:pt x="0" y="8229600"/>
                </a:lnTo>
                <a:lnTo>
                  <a:pt x="0" y="0"/>
                </a:lnTo>
                <a:lnTo>
                  <a:pt x="6994113" y="0"/>
                </a:lnTo>
                <a:lnTo>
                  <a:pt x="6994113" y="8229600"/>
                </a:lnTo>
                <a:close/>
              </a:path>
            </a:pathLst>
          </a:custGeom>
          <a:blipFill>
            <a:blip r:embed="rId3"/>
            <a:stretch>
              <a:fillRect l="0" t="0" r="0" b="0"/>
            </a:stretch>
          </a:blipFill>
        </p:spPr>
      </p:sp>
      <p:sp>
        <p:nvSpPr>
          <p:cNvPr name="Freeform 4" id="4"/>
          <p:cNvSpPr/>
          <p:nvPr/>
        </p:nvSpPr>
        <p:spPr>
          <a:xfrm flipH="false" flipV="false" rot="0">
            <a:off x="1028700" y="1028700"/>
            <a:ext cx="605586" cy="796824"/>
          </a:xfrm>
          <a:custGeom>
            <a:avLst/>
            <a:gdLst/>
            <a:ahLst/>
            <a:cxnLst/>
            <a:rect r="r" b="b" t="t" l="l"/>
            <a:pathLst>
              <a:path h="796824" w="605586">
                <a:moveTo>
                  <a:pt x="0" y="0"/>
                </a:moveTo>
                <a:lnTo>
                  <a:pt x="605586" y="0"/>
                </a:lnTo>
                <a:lnTo>
                  <a:pt x="605586" y="796824"/>
                </a:lnTo>
                <a:lnTo>
                  <a:pt x="0" y="796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934519" y="3562860"/>
            <a:ext cx="6994113" cy="8229600"/>
          </a:xfrm>
          <a:custGeom>
            <a:avLst/>
            <a:gdLst/>
            <a:ahLst/>
            <a:cxnLst/>
            <a:rect r="r" b="b" t="t" l="l"/>
            <a:pathLst>
              <a:path h="8229600" w="6994113">
                <a:moveTo>
                  <a:pt x="0" y="0"/>
                </a:moveTo>
                <a:lnTo>
                  <a:pt x="6994113" y="0"/>
                </a:lnTo>
                <a:lnTo>
                  <a:pt x="699411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5976852" y="1976352"/>
            <a:ext cx="6334297" cy="6334297"/>
          </a:xfrm>
          <a:custGeom>
            <a:avLst/>
            <a:gdLst/>
            <a:ahLst/>
            <a:cxnLst/>
            <a:rect r="r" b="b" t="t" l="l"/>
            <a:pathLst>
              <a:path h="6334297" w="6334297">
                <a:moveTo>
                  <a:pt x="0" y="0"/>
                </a:moveTo>
                <a:lnTo>
                  <a:pt x="6334296" y="0"/>
                </a:lnTo>
                <a:lnTo>
                  <a:pt x="6334296" y="6334296"/>
                </a:lnTo>
                <a:lnTo>
                  <a:pt x="0" y="6334296"/>
                </a:lnTo>
                <a:lnTo>
                  <a:pt x="0" y="0"/>
                </a:lnTo>
                <a:close/>
              </a:path>
            </a:pathLst>
          </a:custGeom>
          <a:blipFill>
            <a:blip r:embed="rId6">
              <a:alphaModFix amt="59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806063" y="3040842"/>
            <a:ext cx="8675873" cy="4777741"/>
          </a:xfrm>
          <a:prstGeom prst="rect">
            <a:avLst/>
          </a:prstGeom>
        </p:spPr>
        <p:txBody>
          <a:bodyPr anchor="t" rtlCol="false" tIns="0" lIns="0" bIns="0" rIns="0">
            <a:spAutoFit/>
          </a:bodyPr>
          <a:lstStyle/>
          <a:p>
            <a:pPr algn="ctr">
              <a:lnSpc>
                <a:spcPts val="12180"/>
              </a:lnSpc>
            </a:pPr>
            <a:r>
              <a:rPr lang="en-US" sz="14000">
                <a:solidFill>
                  <a:srgbClr val="FFFFFF"/>
                </a:solidFill>
                <a:latin typeface="Saira Condensed Bold"/>
              </a:rPr>
              <a:t>THANKS FOR YOUR ATTENTION</a:t>
            </a:r>
          </a:p>
        </p:txBody>
      </p:sp>
      <p:sp>
        <p:nvSpPr>
          <p:cNvPr name="TextBox 8" id="8"/>
          <p:cNvSpPr txBox="true"/>
          <p:nvPr/>
        </p:nvSpPr>
        <p:spPr>
          <a:xfrm rot="0">
            <a:off x="1770695" y="1057225"/>
            <a:ext cx="2949178" cy="635000"/>
          </a:xfrm>
          <a:prstGeom prst="rect">
            <a:avLst/>
          </a:prstGeom>
        </p:spPr>
        <p:txBody>
          <a:bodyPr anchor="t" rtlCol="false" tIns="0" lIns="0" bIns="0" rIns="0">
            <a:spAutoFit/>
          </a:bodyPr>
          <a:lstStyle/>
          <a:p>
            <a:pPr>
              <a:lnSpc>
                <a:spcPts val="4900"/>
              </a:lnSpc>
            </a:pPr>
            <a:r>
              <a:rPr lang="en-US" sz="3500">
                <a:solidFill>
                  <a:srgbClr val="FFFFFF"/>
                </a:solidFill>
                <a:latin typeface="Poppins Medium"/>
              </a:rPr>
              <a:t>Wardiere Inc.</a:t>
            </a:r>
          </a:p>
        </p:txBody>
      </p:sp>
      <p:sp>
        <p:nvSpPr>
          <p:cNvPr name="TextBox 9" id="9"/>
          <p:cNvSpPr txBox="true"/>
          <p:nvPr/>
        </p:nvSpPr>
        <p:spPr>
          <a:xfrm rot="0">
            <a:off x="16127460" y="484087"/>
            <a:ext cx="1131840"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11</a:t>
            </a:r>
          </a:p>
        </p:txBody>
      </p:sp>
      <p:sp>
        <p:nvSpPr>
          <p:cNvPr name="TextBox 10" id="10"/>
          <p:cNvSpPr txBox="true"/>
          <p:nvPr/>
        </p:nvSpPr>
        <p:spPr>
          <a:xfrm rot="0">
            <a:off x="4589956" y="8661400"/>
            <a:ext cx="9108088" cy="441325"/>
          </a:xfrm>
          <a:prstGeom prst="rect">
            <a:avLst/>
          </a:prstGeom>
        </p:spPr>
        <p:txBody>
          <a:bodyPr anchor="t" rtlCol="false" tIns="0" lIns="0" bIns="0" rIns="0">
            <a:spAutoFit/>
          </a:bodyPr>
          <a:lstStyle/>
          <a:p>
            <a:pPr algn="ctr">
              <a:lnSpc>
                <a:spcPts val="3499"/>
              </a:lnSpc>
            </a:pPr>
            <a:r>
              <a:rPr lang="en-US" sz="2499">
                <a:solidFill>
                  <a:srgbClr val="FFFFFF"/>
                </a:solidFill>
                <a:latin typeface="Poppins Medium"/>
              </a:rPr>
              <a:t>DI MASA DEPAN TEKNOLOGI BERKEMBANG SANGAT PESAT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774759">
            <a:off x="-2395655" y="2093912"/>
            <a:ext cx="8948947" cy="4396170"/>
          </a:xfrm>
          <a:custGeom>
            <a:avLst/>
            <a:gdLst/>
            <a:ahLst/>
            <a:cxnLst/>
            <a:rect r="r" b="b" t="t" l="l"/>
            <a:pathLst>
              <a:path h="4396170" w="8948947">
                <a:moveTo>
                  <a:pt x="0" y="0"/>
                </a:moveTo>
                <a:lnTo>
                  <a:pt x="8948947" y="0"/>
                </a:lnTo>
                <a:lnTo>
                  <a:pt x="8948947" y="4396170"/>
                </a:lnTo>
                <a:lnTo>
                  <a:pt x="0" y="439617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710349" y="6881840"/>
            <a:ext cx="4278681" cy="2702714"/>
            <a:chOff x="0" y="0"/>
            <a:chExt cx="1126895" cy="711826"/>
          </a:xfrm>
        </p:grpSpPr>
        <p:sp>
          <p:nvSpPr>
            <p:cNvPr name="Freeform 5" id="5"/>
            <p:cNvSpPr/>
            <p:nvPr/>
          </p:nvSpPr>
          <p:spPr>
            <a:xfrm flipH="false" flipV="false" rot="0">
              <a:off x="0" y="0"/>
              <a:ext cx="1126895" cy="711826"/>
            </a:xfrm>
            <a:custGeom>
              <a:avLst/>
              <a:gdLst/>
              <a:ahLst/>
              <a:cxnLst/>
              <a:rect r="r" b="b" t="t" l="l"/>
              <a:pathLst>
                <a:path h="711826" w="1126895">
                  <a:moveTo>
                    <a:pt x="0" y="0"/>
                  </a:moveTo>
                  <a:lnTo>
                    <a:pt x="1126895" y="0"/>
                  </a:lnTo>
                  <a:lnTo>
                    <a:pt x="1126895" y="711826"/>
                  </a:lnTo>
                  <a:lnTo>
                    <a:pt x="0" y="711826"/>
                  </a:lnTo>
                  <a:close/>
                </a:path>
              </a:pathLst>
            </a:custGeom>
            <a:solidFill>
              <a:srgbClr val="FFFFFF"/>
            </a:solidFill>
          </p:spPr>
        </p:sp>
        <p:sp>
          <p:nvSpPr>
            <p:cNvPr name="TextBox 6" id="6"/>
            <p:cNvSpPr txBox="true"/>
            <p:nvPr/>
          </p:nvSpPr>
          <p:spPr>
            <a:xfrm>
              <a:off x="0" y="-66675"/>
              <a:ext cx="1126895" cy="778501"/>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1028700" y="3790703"/>
            <a:ext cx="4278681" cy="3091137"/>
            <a:chOff x="0" y="0"/>
            <a:chExt cx="1126895" cy="814127"/>
          </a:xfrm>
        </p:grpSpPr>
        <p:sp>
          <p:nvSpPr>
            <p:cNvPr name="Freeform 8" id="8"/>
            <p:cNvSpPr/>
            <p:nvPr/>
          </p:nvSpPr>
          <p:spPr>
            <a:xfrm flipH="false" flipV="false" rot="0">
              <a:off x="0" y="0"/>
              <a:ext cx="1126895" cy="814127"/>
            </a:xfrm>
            <a:custGeom>
              <a:avLst/>
              <a:gdLst/>
              <a:ahLst/>
              <a:cxnLst/>
              <a:rect r="r" b="b" t="t" l="l"/>
              <a:pathLst>
                <a:path h="814127" w="1126895">
                  <a:moveTo>
                    <a:pt x="0" y="0"/>
                  </a:moveTo>
                  <a:lnTo>
                    <a:pt x="1126895" y="0"/>
                  </a:lnTo>
                  <a:lnTo>
                    <a:pt x="1126895" y="814127"/>
                  </a:lnTo>
                  <a:lnTo>
                    <a:pt x="0" y="814127"/>
                  </a:lnTo>
                  <a:close/>
                </a:path>
              </a:pathLst>
            </a:custGeom>
            <a:solidFill>
              <a:srgbClr val="FFFFFF"/>
            </a:solidFill>
          </p:spPr>
        </p:sp>
        <p:sp>
          <p:nvSpPr>
            <p:cNvPr name="TextBox 9" id="9"/>
            <p:cNvSpPr txBox="true"/>
            <p:nvPr/>
          </p:nvSpPr>
          <p:spPr>
            <a:xfrm>
              <a:off x="0" y="-66675"/>
              <a:ext cx="1126895" cy="880802"/>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1028700" y="4092328"/>
            <a:ext cx="3960330" cy="5140994"/>
            <a:chOff x="0" y="0"/>
            <a:chExt cx="5280440" cy="6854659"/>
          </a:xfrm>
        </p:grpSpPr>
        <p:pic>
          <p:nvPicPr>
            <p:cNvPr name="Picture 11" id="11"/>
            <p:cNvPicPr>
              <a:picLocks noChangeAspect="true"/>
            </p:cNvPicPr>
            <p:nvPr/>
          </p:nvPicPr>
          <p:blipFill>
            <a:blip r:embed="rId5"/>
            <a:srcRect l="0" t="0" r="22451" b="32930"/>
            <a:stretch>
              <a:fillRect/>
            </a:stretch>
          </p:blipFill>
          <p:spPr>
            <a:xfrm flipH="false" flipV="false">
              <a:off x="0" y="0"/>
              <a:ext cx="5280440" cy="6854659"/>
            </a:xfrm>
            <a:prstGeom prst="rect">
              <a:avLst/>
            </a:prstGeom>
          </p:spPr>
        </p:pic>
      </p:grpSp>
      <p:sp>
        <p:nvSpPr>
          <p:cNvPr name="Freeform 12" id="12"/>
          <p:cNvSpPr/>
          <p:nvPr/>
        </p:nvSpPr>
        <p:spPr>
          <a:xfrm flipH="false" flipV="false" rot="0">
            <a:off x="1028700" y="1297088"/>
            <a:ext cx="605586" cy="796824"/>
          </a:xfrm>
          <a:custGeom>
            <a:avLst/>
            <a:gdLst/>
            <a:ahLst/>
            <a:cxnLst/>
            <a:rect r="r" b="b" t="t" l="l"/>
            <a:pathLst>
              <a:path h="796824" w="605586">
                <a:moveTo>
                  <a:pt x="0" y="0"/>
                </a:moveTo>
                <a:lnTo>
                  <a:pt x="605586" y="0"/>
                </a:lnTo>
                <a:lnTo>
                  <a:pt x="605586" y="796824"/>
                </a:lnTo>
                <a:lnTo>
                  <a:pt x="0" y="7968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770695" y="1325613"/>
            <a:ext cx="2949178" cy="635000"/>
          </a:xfrm>
          <a:prstGeom prst="rect">
            <a:avLst/>
          </a:prstGeom>
        </p:spPr>
        <p:txBody>
          <a:bodyPr anchor="t" rtlCol="false" tIns="0" lIns="0" bIns="0" rIns="0">
            <a:spAutoFit/>
          </a:bodyPr>
          <a:lstStyle/>
          <a:p>
            <a:pPr>
              <a:lnSpc>
                <a:spcPts val="4900"/>
              </a:lnSpc>
            </a:pPr>
            <a:r>
              <a:rPr lang="en-US" sz="3500">
                <a:solidFill>
                  <a:srgbClr val="FFFFFF"/>
                </a:solidFill>
                <a:latin typeface="Poppins Medium"/>
              </a:rPr>
              <a:t>Wardiere Inc.</a:t>
            </a:r>
          </a:p>
        </p:txBody>
      </p:sp>
      <p:sp>
        <p:nvSpPr>
          <p:cNvPr name="TextBox 14" id="14"/>
          <p:cNvSpPr txBox="true"/>
          <p:nvPr/>
        </p:nvSpPr>
        <p:spPr>
          <a:xfrm rot="0">
            <a:off x="16828307" y="752475"/>
            <a:ext cx="430993"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2</a:t>
            </a:r>
          </a:p>
        </p:txBody>
      </p:sp>
      <p:sp>
        <p:nvSpPr>
          <p:cNvPr name="Freeform 15" id="15"/>
          <p:cNvSpPr/>
          <p:nvPr/>
        </p:nvSpPr>
        <p:spPr>
          <a:xfrm flipH="true" flipV="false" rot="0">
            <a:off x="14486481" y="4485418"/>
            <a:ext cx="5545639" cy="6060807"/>
          </a:xfrm>
          <a:custGeom>
            <a:avLst/>
            <a:gdLst/>
            <a:ahLst/>
            <a:cxnLst/>
            <a:rect r="r" b="b" t="t" l="l"/>
            <a:pathLst>
              <a:path h="6060807" w="5545639">
                <a:moveTo>
                  <a:pt x="5545638" y="0"/>
                </a:moveTo>
                <a:lnTo>
                  <a:pt x="0" y="0"/>
                </a:lnTo>
                <a:lnTo>
                  <a:pt x="0" y="6060807"/>
                </a:lnTo>
                <a:lnTo>
                  <a:pt x="5545638" y="6060807"/>
                </a:lnTo>
                <a:lnTo>
                  <a:pt x="5545638"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16" id="16"/>
          <p:cNvGrpSpPr/>
          <p:nvPr/>
        </p:nvGrpSpPr>
        <p:grpSpPr>
          <a:xfrm rot="0">
            <a:off x="6020091" y="6657071"/>
            <a:ext cx="11239209" cy="1012651"/>
            <a:chOff x="0" y="0"/>
            <a:chExt cx="14985613" cy="1350201"/>
          </a:xfrm>
        </p:grpSpPr>
        <p:grpSp>
          <p:nvGrpSpPr>
            <p:cNvPr name="Group 17" id="17"/>
            <p:cNvGrpSpPr/>
            <p:nvPr/>
          </p:nvGrpSpPr>
          <p:grpSpPr>
            <a:xfrm rot="0">
              <a:off x="0" y="0"/>
              <a:ext cx="14985613" cy="1350201"/>
              <a:chOff x="0" y="0"/>
              <a:chExt cx="2960121" cy="266706"/>
            </a:xfrm>
          </p:grpSpPr>
          <p:sp>
            <p:nvSpPr>
              <p:cNvPr name="Freeform 18" id="18"/>
              <p:cNvSpPr/>
              <p:nvPr/>
            </p:nvSpPr>
            <p:spPr>
              <a:xfrm flipH="false" flipV="false" rot="0">
                <a:off x="0" y="0"/>
                <a:ext cx="2960121" cy="266706"/>
              </a:xfrm>
              <a:custGeom>
                <a:avLst/>
                <a:gdLst/>
                <a:ahLst/>
                <a:cxnLst/>
                <a:rect r="r" b="b" t="t" l="l"/>
                <a:pathLst>
                  <a:path h="266706" w="2960121">
                    <a:moveTo>
                      <a:pt x="0" y="0"/>
                    </a:moveTo>
                    <a:lnTo>
                      <a:pt x="2960121" y="0"/>
                    </a:lnTo>
                    <a:lnTo>
                      <a:pt x="2960121" y="266706"/>
                    </a:lnTo>
                    <a:lnTo>
                      <a:pt x="0" y="266706"/>
                    </a:lnTo>
                    <a:close/>
                  </a:path>
                </a:pathLst>
              </a:custGeom>
              <a:solidFill>
                <a:srgbClr val="0B2B3A"/>
              </a:solidFill>
            </p:spPr>
          </p:sp>
          <p:sp>
            <p:nvSpPr>
              <p:cNvPr name="TextBox 19" id="19"/>
              <p:cNvSpPr txBox="true"/>
              <p:nvPr/>
            </p:nvSpPr>
            <p:spPr>
              <a:xfrm>
                <a:off x="0" y="-66675"/>
                <a:ext cx="2960121" cy="333381"/>
              </a:xfrm>
              <a:prstGeom prst="rect">
                <a:avLst/>
              </a:prstGeom>
            </p:spPr>
            <p:txBody>
              <a:bodyPr anchor="ctr" rtlCol="false" tIns="50800" lIns="50800" bIns="50800" rIns="50800"/>
              <a:lstStyle/>
              <a:p>
                <a:pPr algn="ctr">
                  <a:lnSpc>
                    <a:spcPts val="3499"/>
                  </a:lnSpc>
                </a:pPr>
              </a:p>
            </p:txBody>
          </p:sp>
        </p:grpSp>
        <p:sp>
          <p:nvSpPr>
            <p:cNvPr name="TextBox 20" id="20"/>
            <p:cNvSpPr txBox="true"/>
            <p:nvPr/>
          </p:nvSpPr>
          <p:spPr>
            <a:xfrm rot="0">
              <a:off x="352966" y="172392"/>
              <a:ext cx="14279680" cy="938742"/>
            </a:xfrm>
            <a:prstGeom prst="rect">
              <a:avLst/>
            </a:prstGeom>
          </p:spPr>
          <p:txBody>
            <a:bodyPr anchor="t" rtlCol="false" tIns="0" lIns="0" bIns="0" rIns="0">
              <a:spAutoFit/>
            </a:bodyPr>
            <a:lstStyle/>
            <a:p>
              <a:pPr algn="just">
                <a:lnSpc>
                  <a:spcPts val="2800"/>
                </a:lnSpc>
              </a:pPr>
              <a:r>
                <a:rPr lang="en-US" sz="2000" u="sng">
                  <a:solidFill>
                    <a:srgbClr val="FFFFFF"/>
                  </a:solidFill>
                  <a:latin typeface="Poppins Medium"/>
                  <a:hlinkClick r:id="rId10" tooltip="https://github.com/burhanudinall/muhamadburhanudin.git"/>
                </a:rPr>
                <a:t>LINK PROJECT :</a:t>
              </a:r>
            </a:p>
            <a:p>
              <a:pPr algn="just">
                <a:lnSpc>
                  <a:spcPts val="2800"/>
                </a:lnSpc>
              </a:pPr>
              <a:r>
                <a:rPr lang="en-US" sz="2000" u="sng">
                  <a:solidFill>
                    <a:srgbClr val="FFFFFF"/>
                  </a:solidFill>
                  <a:latin typeface="Poppins Medium"/>
                  <a:hlinkClick r:id="rId11" tooltip="https://github.com/burhanudinall/muhamadburhanudin.git"/>
                </a:rPr>
                <a:t>https://github.com/burhanudinall/muhamadburhanudin.git</a:t>
              </a:r>
            </a:p>
          </p:txBody>
        </p:sp>
      </p:grpSp>
      <p:grpSp>
        <p:nvGrpSpPr>
          <p:cNvPr name="Group 21" id="21"/>
          <p:cNvGrpSpPr/>
          <p:nvPr/>
        </p:nvGrpSpPr>
        <p:grpSpPr>
          <a:xfrm rot="0">
            <a:off x="6020091" y="4291997"/>
            <a:ext cx="11239209" cy="775108"/>
            <a:chOff x="0" y="0"/>
            <a:chExt cx="14985613" cy="1033478"/>
          </a:xfrm>
        </p:grpSpPr>
        <p:grpSp>
          <p:nvGrpSpPr>
            <p:cNvPr name="Group 22" id="22"/>
            <p:cNvGrpSpPr/>
            <p:nvPr/>
          </p:nvGrpSpPr>
          <p:grpSpPr>
            <a:xfrm rot="0">
              <a:off x="0" y="0"/>
              <a:ext cx="14985613" cy="1033478"/>
              <a:chOff x="0" y="0"/>
              <a:chExt cx="2960121" cy="204144"/>
            </a:xfrm>
          </p:grpSpPr>
          <p:sp>
            <p:nvSpPr>
              <p:cNvPr name="Freeform 23" id="23"/>
              <p:cNvSpPr/>
              <p:nvPr/>
            </p:nvSpPr>
            <p:spPr>
              <a:xfrm flipH="false" flipV="false" rot="0">
                <a:off x="0" y="0"/>
                <a:ext cx="2960121" cy="204144"/>
              </a:xfrm>
              <a:custGeom>
                <a:avLst/>
                <a:gdLst/>
                <a:ahLst/>
                <a:cxnLst/>
                <a:rect r="r" b="b" t="t" l="l"/>
                <a:pathLst>
                  <a:path h="204144" w="2960121">
                    <a:moveTo>
                      <a:pt x="0" y="0"/>
                    </a:moveTo>
                    <a:lnTo>
                      <a:pt x="2960121" y="0"/>
                    </a:lnTo>
                    <a:lnTo>
                      <a:pt x="2960121" y="204144"/>
                    </a:lnTo>
                    <a:lnTo>
                      <a:pt x="0" y="204144"/>
                    </a:lnTo>
                    <a:close/>
                  </a:path>
                </a:pathLst>
              </a:custGeom>
              <a:solidFill>
                <a:srgbClr val="0B2B3A"/>
              </a:solidFill>
            </p:spPr>
          </p:sp>
          <p:sp>
            <p:nvSpPr>
              <p:cNvPr name="TextBox 24" id="24"/>
              <p:cNvSpPr txBox="true"/>
              <p:nvPr/>
            </p:nvSpPr>
            <p:spPr>
              <a:xfrm>
                <a:off x="0" y="-66675"/>
                <a:ext cx="2960121" cy="270819"/>
              </a:xfrm>
              <a:prstGeom prst="rect">
                <a:avLst/>
              </a:prstGeom>
            </p:spPr>
            <p:txBody>
              <a:bodyPr anchor="ctr" rtlCol="false" tIns="50800" lIns="50800" bIns="50800" rIns="50800"/>
              <a:lstStyle/>
              <a:p>
                <a:pPr algn="ctr">
                  <a:lnSpc>
                    <a:spcPts val="3499"/>
                  </a:lnSpc>
                </a:pPr>
              </a:p>
            </p:txBody>
          </p:sp>
        </p:grpSp>
        <p:sp>
          <p:nvSpPr>
            <p:cNvPr name="TextBox 25" id="25"/>
            <p:cNvSpPr txBox="true"/>
            <p:nvPr/>
          </p:nvSpPr>
          <p:spPr>
            <a:xfrm rot="0">
              <a:off x="352966" y="248980"/>
              <a:ext cx="14279680" cy="468842"/>
            </a:xfrm>
            <a:prstGeom prst="rect">
              <a:avLst/>
            </a:prstGeom>
          </p:spPr>
          <p:txBody>
            <a:bodyPr anchor="t" rtlCol="false" tIns="0" lIns="0" bIns="0" rIns="0">
              <a:spAutoFit/>
            </a:bodyPr>
            <a:lstStyle/>
            <a:p>
              <a:pPr algn="just">
                <a:lnSpc>
                  <a:spcPts val="2800"/>
                </a:lnSpc>
              </a:pPr>
              <a:r>
                <a:rPr lang="en-US" sz="2000">
                  <a:solidFill>
                    <a:srgbClr val="FFFFFF"/>
                  </a:solidFill>
                  <a:latin typeface="Poppins Medium"/>
                </a:rPr>
                <a:t>NAMA : MUHAMAD BURHANUDIN AL BACHTIAR</a:t>
              </a:r>
            </a:p>
          </p:txBody>
        </p:sp>
      </p:grpSp>
      <p:sp>
        <p:nvSpPr>
          <p:cNvPr name="TextBox 26" id="26"/>
          <p:cNvSpPr txBox="true"/>
          <p:nvPr/>
        </p:nvSpPr>
        <p:spPr>
          <a:xfrm rot="0">
            <a:off x="6553292" y="2415293"/>
            <a:ext cx="8666254" cy="1375410"/>
          </a:xfrm>
          <a:prstGeom prst="rect">
            <a:avLst/>
          </a:prstGeom>
        </p:spPr>
        <p:txBody>
          <a:bodyPr anchor="t" rtlCol="false" tIns="0" lIns="0" bIns="0" rIns="0">
            <a:spAutoFit/>
          </a:bodyPr>
          <a:lstStyle/>
          <a:p>
            <a:pPr>
              <a:lnSpc>
                <a:spcPts val="5220"/>
              </a:lnSpc>
            </a:pPr>
            <a:r>
              <a:rPr lang="en-US" sz="6000">
                <a:solidFill>
                  <a:srgbClr val="FFFFFF"/>
                </a:solidFill>
                <a:latin typeface="Saira Condensed Bold"/>
              </a:rPr>
              <a:t>PROGRAM MENGHITUNG JUMLAH DERET</a:t>
            </a:r>
          </a:p>
        </p:txBody>
      </p:sp>
      <p:sp>
        <p:nvSpPr>
          <p:cNvPr name="TextBox 27" id="27"/>
          <p:cNvSpPr txBox="true"/>
          <p:nvPr/>
        </p:nvSpPr>
        <p:spPr>
          <a:xfrm rot="0">
            <a:off x="6553292" y="3724028"/>
            <a:ext cx="8309940" cy="368300"/>
          </a:xfrm>
          <a:prstGeom prst="rect">
            <a:avLst/>
          </a:prstGeom>
        </p:spPr>
        <p:txBody>
          <a:bodyPr anchor="t" rtlCol="false" tIns="0" lIns="0" bIns="0" rIns="0">
            <a:spAutoFit/>
          </a:bodyPr>
          <a:lstStyle/>
          <a:p>
            <a:pPr>
              <a:lnSpc>
                <a:spcPts val="2800"/>
              </a:lnSpc>
            </a:pPr>
            <a:r>
              <a:rPr lang="en-US" sz="2000" spc="360">
                <a:solidFill>
                  <a:srgbClr val="FFFFFF"/>
                </a:solidFill>
                <a:latin typeface="Poppins Medium"/>
              </a:rPr>
              <a:t>oleh :</a:t>
            </a:r>
          </a:p>
        </p:txBody>
      </p:sp>
      <p:grpSp>
        <p:nvGrpSpPr>
          <p:cNvPr name="Group 28" id="28"/>
          <p:cNvGrpSpPr/>
          <p:nvPr/>
        </p:nvGrpSpPr>
        <p:grpSpPr>
          <a:xfrm rot="0">
            <a:off x="6020091" y="4755946"/>
            <a:ext cx="11239209" cy="775108"/>
            <a:chOff x="0" y="0"/>
            <a:chExt cx="14985613" cy="1033478"/>
          </a:xfrm>
        </p:grpSpPr>
        <p:grpSp>
          <p:nvGrpSpPr>
            <p:cNvPr name="Group 29" id="29"/>
            <p:cNvGrpSpPr/>
            <p:nvPr/>
          </p:nvGrpSpPr>
          <p:grpSpPr>
            <a:xfrm rot="0">
              <a:off x="0" y="0"/>
              <a:ext cx="14985613" cy="1033478"/>
              <a:chOff x="0" y="0"/>
              <a:chExt cx="2960121" cy="204144"/>
            </a:xfrm>
          </p:grpSpPr>
          <p:sp>
            <p:nvSpPr>
              <p:cNvPr name="Freeform 30" id="30"/>
              <p:cNvSpPr/>
              <p:nvPr/>
            </p:nvSpPr>
            <p:spPr>
              <a:xfrm flipH="false" flipV="false" rot="0">
                <a:off x="0" y="0"/>
                <a:ext cx="2960121" cy="204144"/>
              </a:xfrm>
              <a:custGeom>
                <a:avLst/>
                <a:gdLst/>
                <a:ahLst/>
                <a:cxnLst/>
                <a:rect r="r" b="b" t="t" l="l"/>
                <a:pathLst>
                  <a:path h="204144" w="2960121">
                    <a:moveTo>
                      <a:pt x="0" y="0"/>
                    </a:moveTo>
                    <a:lnTo>
                      <a:pt x="2960121" y="0"/>
                    </a:lnTo>
                    <a:lnTo>
                      <a:pt x="2960121" y="204144"/>
                    </a:lnTo>
                    <a:lnTo>
                      <a:pt x="0" y="204144"/>
                    </a:lnTo>
                    <a:close/>
                  </a:path>
                </a:pathLst>
              </a:custGeom>
              <a:solidFill>
                <a:srgbClr val="0B2B3A"/>
              </a:solidFill>
            </p:spPr>
          </p:sp>
          <p:sp>
            <p:nvSpPr>
              <p:cNvPr name="TextBox 31" id="31"/>
              <p:cNvSpPr txBox="true"/>
              <p:nvPr/>
            </p:nvSpPr>
            <p:spPr>
              <a:xfrm>
                <a:off x="0" y="-66675"/>
                <a:ext cx="2960121" cy="270819"/>
              </a:xfrm>
              <a:prstGeom prst="rect">
                <a:avLst/>
              </a:prstGeom>
            </p:spPr>
            <p:txBody>
              <a:bodyPr anchor="ctr" rtlCol="false" tIns="50800" lIns="50800" bIns="50800" rIns="50800"/>
              <a:lstStyle/>
              <a:p>
                <a:pPr algn="ctr">
                  <a:lnSpc>
                    <a:spcPts val="3499"/>
                  </a:lnSpc>
                </a:pPr>
              </a:p>
            </p:txBody>
          </p:sp>
        </p:grpSp>
        <p:sp>
          <p:nvSpPr>
            <p:cNvPr name="TextBox 32" id="32"/>
            <p:cNvSpPr txBox="true"/>
            <p:nvPr/>
          </p:nvSpPr>
          <p:spPr>
            <a:xfrm rot="0">
              <a:off x="352966" y="248980"/>
              <a:ext cx="14279680" cy="468842"/>
            </a:xfrm>
            <a:prstGeom prst="rect">
              <a:avLst/>
            </a:prstGeom>
          </p:spPr>
          <p:txBody>
            <a:bodyPr anchor="t" rtlCol="false" tIns="0" lIns="0" bIns="0" rIns="0">
              <a:spAutoFit/>
            </a:bodyPr>
            <a:lstStyle/>
            <a:p>
              <a:pPr algn="just">
                <a:lnSpc>
                  <a:spcPts val="2800"/>
                </a:lnSpc>
              </a:pPr>
              <a:r>
                <a:rPr lang="en-US" sz="2000">
                  <a:solidFill>
                    <a:srgbClr val="FFFFFF"/>
                  </a:solidFill>
                  <a:latin typeface="Poppins"/>
                </a:rPr>
                <a:t>NIM      : 2300018099</a:t>
              </a:r>
            </a:p>
          </p:txBody>
        </p:sp>
      </p:grpSp>
      <p:grpSp>
        <p:nvGrpSpPr>
          <p:cNvPr name="Group 33" id="33"/>
          <p:cNvGrpSpPr/>
          <p:nvPr/>
        </p:nvGrpSpPr>
        <p:grpSpPr>
          <a:xfrm rot="0">
            <a:off x="6020091" y="5267130"/>
            <a:ext cx="11239209" cy="775108"/>
            <a:chOff x="0" y="0"/>
            <a:chExt cx="14985613" cy="1033478"/>
          </a:xfrm>
        </p:grpSpPr>
        <p:grpSp>
          <p:nvGrpSpPr>
            <p:cNvPr name="Group 34" id="34"/>
            <p:cNvGrpSpPr/>
            <p:nvPr/>
          </p:nvGrpSpPr>
          <p:grpSpPr>
            <a:xfrm rot="0">
              <a:off x="0" y="0"/>
              <a:ext cx="14985613" cy="1033478"/>
              <a:chOff x="0" y="0"/>
              <a:chExt cx="2960121" cy="204144"/>
            </a:xfrm>
          </p:grpSpPr>
          <p:sp>
            <p:nvSpPr>
              <p:cNvPr name="Freeform 35" id="35"/>
              <p:cNvSpPr/>
              <p:nvPr/>
            </p:nvSpPr>
            <p:spPr>
              <a:xfrm flipH="false" flipV="false" rot="0">
                <a:off x="0" y="0"/>
                <a:ext cx="2960121" cy="204144"/>
              </a:xfrm>
              <a:custGeom>
                <a:avLst/>
                <a:gdLst/>
                <a:ahLst/>
                <a:cxnLst/>
                <a:rect r="r" b="b" t="t" l="l"/>
                <a:pathLst>
                  <a:path h="204144" w="2960121">
                    <a:moveTo>
                      <a:pt x="0" y="0"/>
                    </a:moveTo>
                    <a:lnTo>
                      <a:pt x="2960121" y="0"/>
                    </a:lnTo>
                    <a:lnTo>
                      <a:pt x="2960121" y="204144"/>
                    </a:lnTo>
                    <a:lnTo>
                      <a:pt x="0" y="204144"/>
                    </a:lnTo>
                    <a:close/>
                  </a:path>
                </a:pathLst>
              </a:custGeom>
              <a:solidFill>
                <a:srgbClr val="0B2B3A"/>
              </a:solidFill>
            </p:spPr>
          </p:sp>
          <p:sp>
            <p:nvSpPr>
              <p:cNvPr name="TextBox 36" id="36"/>
              <p:cNvSpPr txBox="true"/>
              <p:nvPr/>
            </p:nvSpPr>
            <p:spPr>
              <a:xfrm>
                <a:off x="0" y="-66675"/>
                <a:ext cx="2960121" cy="270819"/>
              </a:xfrm>
              <a:prstGeom prst="rect">
                <a:avLst/>
              </a:prstGeom>
            </p:spPr>
            <p:txBody>
              <a:bodyPr anchor="ctr" rtlCol="false" tIns="50800" lIns="50800" bIns="50800" rIns="50800"/>
              <a:lstStyle/>
              <a:p>
                <a:pPr algn="ctr">
                  <a:lnSpc>
                    <a:spcPts val="3499"/>
                  </a:lnSpc>
                </a:pPr>
              </a:p>
            </p:txBody>
          </p:sp>
        </p:grpSp>
        <p:sp>
          <p:nvSpPr>
            <p:cNvPr name="TextBox 37" id="37"/>
            <p:cNvSpPr txBox="true"/>
            <p:nvPr/>
          </p:nvSpPr>
          <p:spPr>
            <a:xfrm rot="0">
              <a:off x="352966" y="248980"/>
              <a:ext cx="14279680" cy="468842"/>
            </a:xfrm>
            <a:prstGeom prst="rect">
              <a:avLst/>
            </a:prstGeom>
          </p:spPr>
          <p:txBody>
            <a:bodyPr anchor="t" rtlCol="false" tIns="0" lIns="0" bIns="0" rIns="0">
              <a:spAutoFit/>
            </a:bodyPr>
            <a:lstStyle/>
            <a:p>
              <a:pPr algn="just">
                <a:lnSpc>
                  <a:spcPts val="2800"/>
                </a:lnSpc>
              </a:pPr>
              <a:r>
                <a:rPr lang="en-US" sz="2000">
                  <a:solidFill>
                    <a:srgbClr val="FFFFFF"/>
                  </a:solidFill>
                  <a:latin typeface="Poppins"/>
                </a:rPr>
                <a:t>KELAS  : C</a:t>
              </a:r>
            </a:p>
          </p:txBody>
        </p:sp>
      </p:grpSp>
      <p:sp>
        <p:nvSpPr>
          <p:cNvPr name="TextBox 38" id="38"/>
          <p:cNvSpPr txBox="true"/>
          <p:nvPr/>
        </p:nvSpPr>
        <p:spPr>
          <a:xfrm rot="0">
            <a:off x="4589956" y="9717904"/>
            <a:ext cx="9108088" cy="368192"/>
          </a:xfrm>
          <a:prstGeom prst="rect">
            <a:avLst/>
          </a:prstGeom>
        </p:spPr>
        <p:txBody>
          <a:bodyPr anchor="t" rtlCol="false" tIns="0" lIns="0" bIns="0" rIns="0">
            <a:spAutoFit/>
          </a:bodyPr>
          <a:lstStyle/>
          <a:p>
            <a:pPr algn="ctr">
              <a:lnSpc>
                <a:spcPts val="2800"/>
              </a:lnSpc>
            </a:pPr>
            <a:r>
              <a:rPr lang="en-US" sz="2000">
                <a:solidFill>
                  <a:srgbClr val="FFFFFF"/>
                </a:solidFill>
                <a:latin typeface="Poppins Medium"/>
              </a:rPr>
              <a:t>DASAR SISTEM KOMPUTER PROJECK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035932" y="1028700"/>
            <a:ext cx="3691173" cy="796824"/>
            <a:chOff x="0" y="0"/>
            <a:chExt cx="4921564" cy="1062432"/>
          </a:xfrm>
        </p:grpSpPr>
        <p:sp>
          <p:nvSpPr>
            <p:cNvPr name="Freeform 4" id="4"/>
            <p:cNvSpPr/>
            <p:nvPr/>
          </p:nvSpPr>
          <p:spPr>
            <a:xfrm flipH="false" flipV="false" rot="0">
              <a:off x="0" y="0"/>
              <a:ext cx="807448" cy="1062432"/>
            </a:xfrm>
            <a:custGeom>
              <a:avLst/>
              <a:gdLst/>
              <a:ahLst/>
              <a:cxnLst/>
              <a:rect r="r" b="b" t="t" l="l"/>
              <a:pathLst>
                <a:path h="1062432" w="807448">
                  <a:moveTo>
                    <a:pt x="0" y="0"/>
                  </a:moveTo>
                  <a:lnTo>
                    <a:pt x="807448" y="0"/>
                  </a:lnTo>
                  <a:lnTo>
                    <a:pt x="807448" y="1062432"/>
                  </a:lnTo>
                  <a:lnTo>
                    <a:pt x="0" y="10624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89327" y="72958"/>
              <a:ext cx="3932238" cy="811742"/>
            </a:xfrm>
            <a:prstGeom prst="rect">
              <a:avLst/>
            </a:prstGeom>
          </p:spPr>
          <p:txBody>
            <a:bodyPr anchor="t" rtlCol="false" tIns="0" lIns="0" bIns="0" rIns="0">
              <a:spAutoFit/>
            </a:bodyPr>
            <a:lstStyle/>
            <a:p>
              <a:pPr>
                <a:lnSpc>
                  <a:spcPts val="4900"/>
                </a:lnSpc>
              </a:pPr>
              <a:r>
                <a:rPr lang="en-US" sz="3500">
                  <a:solidFill>
                    <a:srgbClr val="FFFFFF"/>
                  </a:solidFill>
                  <a:latin typeface="Poppins Medium"/>
                </a:rPr>
                <a:t>Wardiere Inc.</a:t>
              </a:r>
            </a:p>
          </p:txBody>
        </p:sp>
      </p:grpSp>
      <p:sp>
        <p:nvSpPr>
          <p:cNvPr name="TextBox 6" id="6"/>
          <p:cNvSpPr txBox="true"/>
          <p:nvPr/>
        </p:nvSpPr>
        <p:spPr>
          <a:xfrm rot="0">
            <a:off x="1821895" y="3659910"/>
            <a:ext cx="14644210" cy="4649301"/>
          </a:xfrm>
          <a:prstGeom prst="rect">
            <a:avLst/>
          </a:prstGeom>
        </p:spPr>
        <p:txBody>
          <a:bodyPr anchor="t" rtlCol="false" tIns="0" lIns="0" bIns="0" rIns="0">
            <a:spAutoFit/>
          </a:bodyPr>
          <a:lstStyle/>
          <a:p>
            <a:pPr algn="just">
              <a:lnSpc>
                <a:spcPts val="6139"/>
              </a:lnSpc>
            </a:pPr>
            <a:r>
              <a:rPr lang="en-US" sz="4385">
                <a:solidFill>
                  <a:srgbClr val="FFFFFF"/>
                </a:solidFill>
                <a:latin typeface="Poppins Medium"/>
              </a:rPr>
              <a:t>Program aplikasi yang saya buat adalah aplikasi menghitung jumlah deret matematika. Aplikasi menghitung jumlah deret adalah sebuah aplikasi yang mempermudah seseorang untuk menghitung jumlah deret yg di inginkan. Perhitungan ini hanya menggunakan operator penjumlahan.</a:t>
            </a:r>
          </a:p>
        </p:txBody>
      </p:sp>
      <p:sp>
        <p:nvSpPr>
          <p:cNvPr name="Freeform 7" id="7"/>
          <p:cNvSpPr/>
          <p:nvPr/>
        </p:nvSpPr>
        <p:spPr>
          <a:xfrm flipH="false" flipV="true" rot="-7049313">
            <a:off x="-2088242" y="2610949"/>
            <a:ext cx="5828335" cy="5762766"/>
          </a:xfrm>
          <a:custGeom>
            <a:avLst/>
            <a:gdLst/>
            <a:ahLst/>
            <a:cxnLst/>
            <a:rect r="r" b="b" t="t" l="l"/>
            <a:pathLst>
              <a:path h="5762766" w="5828335">
                <a:moveTo>
                  <a:pt x="0" y="5762765"/>
                </a:moveTo>
                <a:lnTo>
                  <a:pt x="5828335" y="5762765"/>
                </a:lnTo>
                <a:lnTo>
                  <a:pt x="5828335" y="0"/>
                </a:lnTo>
                <a:lnTo>
                  <a:pt x="0" y="0"/>
                </a:lnTo>
                <a:lnTo>
                  <a:pt x="0" y="5762765"/>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328678" y="2263716"/>
            <a:ext cx="9630645" cy="718185"/>
          </a:xfrm>
          <a:prstGeom prst="rect">
            <a:avLst/>
          </a:prstGeom>
        </p:spPr>
        <p:txBody>
          <a:bodyPr anchor="t" rtlCol="false" tIns="0" lIns="0" bIns="0" rIns="0">
            <a:spAutoFit/>
          </a:bodyPr>
          <a:lstStyle/>
          <a:p>
            <a:pPr algn="ctr">
              <a:lnSpc>
                <a:spcPts val="5220"/>
              </a:lnSpc>
            </a:pPr>
            <a:r>
              <a:rPr lang="en-US" sz="6000">
                <a:solidFill>
                  <a:srgbClr val="FFFFFF"/>
                </a:solidFill>
                <a:latin typeface="Saira Condensed Bold"/>
              </a:rPr>
              <a:t>DESCRIPTIONS</a:t>
            </a:r>
          </a:p>
        </p:txBody>
      </p:sp>
      <p:sp>
        <p:nvSpPr>
          <p:cNvPr name="TextBox 9" id="9"/>
          <p:cNvSpPr txBox="true"/>
          <p:nvPr/>
        </p:nvSpPr>
        <p:spPr>
          <a:xfrm rot="0">
            <a:off x="16023307" y="484087"/>
            <a:ext cx="885597"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3</a:t>
            </a:r>
          </a:p>
        </p:txBody>
      </p:sp>
      <p:sp>
        <p:nvSpPr>
          <p:cNvPr name="TextBox 10" id="10"/>
          <p:cNvSpPr txBox="true"/>
          <p:nvPr/>
        </p:nvSpPr>
        <p:spPr>
          <a:xfrm rot="0">
            <a:off x="4589956" y="9717904"/>
            <a:ext cx="9108088" cy="368192"/>
          </a:xfrm>
          <a:prstGeom prst="rect">
            <a:avLst/>
          </a:prstGeom>
        </p:spPr>
        <p:txBody>
          <a:bodyPr anchor="t" rtlCol="false" tIns="0" lIns="0" bIns="0" rIns="0">
            <a:spAutoFit/>
          </a:bodyPr>
          <a:lstStyle/>
          <a:p>
            <a:pPr algn="ctr">
              <a:lnSpc>
                <a:spcPts val="2800"/>
              </a:lnSpc>
            </a:pPr>
            <a:r>
              <a:rPr lang="en-US" sz="2000">
                <a:solidFill>
                  <a:srgbClr val="FFFFFF"/>
                </a:solidFill>
                <a:latin typeface="Poppins Medium"/>
              </a:rPr>
              <a:t>DASAR SISTEM KOMPUTER PROJECK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28700" y="1297088"/>
            <a:ext cx="605586" cy="796824"/>
          </a:xfrm>
          <a:custGeom>
            <a:avLst/>
            <a:gdLst/>
            <a:ahLst/>
            <a:cxnLst/>
            <a:rect r="r" b="b" t="t" l="l"/>
            <a:pathLst>
              <a:path h="796824" w="605586">
                <a:moveTo>
                  <a:pt x="0" y="0"/>
                </a:moveTo>
                <a:lnTo>
                  <a:pt x="605586" y="0"/>
                </a:lnTo>
                <a:lnTo>
                  <a:pt x="605586" y="796824"/>
                </a:lnTo>
                <a:lnTo>
                  <a:pt x="0" y="7968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70695" y="1325613"/>
            <a:ext cx="2949178" cy="635000"/>
          </a:xfrm>
          <a:prstGeom prst="rect">
            <a:avLst/>
          </a:prstGeom>
        </p:spPr>
        <p:txBody>
          <a:bodyPr anchor="t" rtlCol="false" tIns="0" lIns="0" bIns="0" rIns="0">
            <a:spAutoFit/>
          </a:bodyPr>
          <a:lstStyle/>
          <a:p>
            <a:pPr>
              <a:lnSpc>
                <a:spcPts val="4900"/>
              </a:lnSpc>
            </a:pPr>
            <a:r>
              <a:rPr lang="en-US" sz="3500">
                <a:solidFill>
                  <a:srgbClr val="FFFFFF"/>
                </a:solidFill>
                <a:latin typeface="Poppins Medium"/>
              </a:rPr>
              <a:t>Wardiere Inc.</a:t>
            </a:r>
          </a:p>
        </p:txBody>
      </p:sp>
      <p:sp>
        <p:nvSpPr>
          <p:cNvPr name="TextBox 5" id="5"/>
          <p:cNvSpPr txBox="true"/>
          <p:nvPr/>
        </p:nvSpPr>
        <p:spPr>
          <a:xfrm rot="0">
            <a:off x="16828307" y="752475"/>
            <a:ext cx="430993" cy="2406595"/>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4</a:t>
            </a:r>
          </a:p>
        </p:txBody>
      </p:sp>
      <p:sp>
        <p:nvSpPr>
          <p:cNvPr name="Freeform 6" id="6"/>
          <p:cNvSpPr/>
          <p:nvPr/>
        </p:nvSpPr>
        <p:spPr>
          <a:xfrm flipH="false" flipV="false" rot="1942714">
            <a:off x="-2786535" y="7197889"/>
            <a:ext cx="8948947" cy="4396170"/>
          </a:xfrm>
          <a:custGeom>
            <a:avLst/>
            <a:gdLst/>
            <a:ahLst/>
            <a:cxnLst/>
            <a:rect r="r" b="b" t="t" l="l"/>
            <a:pathLst>
              <a:path h="4396170" w="8948947">
                <a:moveTo>
                  <a:pt x="0" y="0"/>
                </a:moveTo>
                <a:lnTo>
                  <a:pt x="8948947" y="0"/>
                </a:lnTo>
                <a:lnTo>
                  <a:pt x="8948947" y="4396171"/>
                </a:lnTo>
                <a:lnTo>
                  <a:pt x="0" y="4396171"/>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942714">
            <a:off x="14761114" y="5714212"/>
            <a:ext cx="8948947" cy="4396170"/>
          </a:xfrm>
          <a:custGeom>
            <a:avLst/>
            <a:gdLst/>
            <a:ahLst/>
            <a:cxnLst/>
            <a:rect r="r" b="b" t="t" l="l"/>
            <a:pathLst>
              <a:path h="4396170" w="8948947">
                <a:moveTo>
                  <a:pt x="0" y="0"/>
                </a:moveTo>
                <a:lnTo>
                  <a:pt x="8948947" y="0"/>
                </a:lnTo>
                <a:lnTo>
                  <a:pt x="8948947" y="4396170"/>
                </a:lnTo>
                <a:lnTo>
                  <a:pt x="0" y="4396170"/>
                </a:lnTo>
                <a:lnTo>
                  <a:pt x="0" y="0"/>
                </a:lnTo>
                <a:close/>
              </a:path>
            </a:pathLst>
          </a:custGeom>
          <a:blipFill>
            <a:blip r:embed="rId5">
              <a:alphaModFix amt="40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8" id="8"/>
          <p:cNvSpPr txBox="true"/>
          <p:nvPr/>
        </p:nvSpPr>
        <p:spPr>
          <a:xfrm rot="0">
            <a:off x="4467613" y="1886000"/>
            <a:ext cx="9352773" cy="718104"/>
          </a:xfrm>
          <a:prstGeom prst="rect">
            <a:avLst/>
          </a:prstGeom>
        </p:spPr>
        <p:txBody>
          <a:bodyPr anchor="t" rtlCol="false" tIns="0" lIns="0" bIns="0" rIns="0">
            <a:spAutoFit/>
          </a:bodyPr>
          <a:lstStyle/>
          <a:p>
            <a:pPr algn="ctr">
              <a:lnSpc>
                <a:spcPts val="5220"/>
              </a:lnSpc>
            </a:pPr>
            <a:r>
              <a:rPr lang="en-US" sz="6000">
                <a:solidFill>
                  <a:srgbClr val="FFFFFF"/>
                </a:solidFill>
                <a:latin typeface="Saira Condensed Bold"/>
              </a:rPr>
              <a:t>FITUR FITUR APLIKASI</a:t>
            </a:r>
          </a:p>
        </p:txBody>
      </p:sp>
      <p:sp>
        <p:nvSpPr>
          <p:cNvPr name="TextBox 9" id="9"/>
          <p:cNvSpPr txBox="true"/>
          <p:nvPr/>
        </p:nvSpPr>
        <p:spPr>
          <a:xfrm rot="0">
            <a:off x="1727372" y="3054295"/>
            <a:ext cx="14833257" cy="4213711"/>
          </a:xfrm>
          <a:prstGeom prst="rect">
            <a:avLst/>
          </a:prstGeom>
        </p:spPr>
        <p:txBody>
          <a:bodyPr anchor="t" rtlCol="false" tIns="0" lIns="0" bIns="0" rIns="0">
            <a:spAutoFit/>
          </a:bodyPr>
          <a:lstStyle/>
          <a:p>
            <a:pPr algn="just">
              <a:lnSpc>
                <a:spcPts val="4783"/>
              </a:lnSpc>
            </a:pPr>
            <a:r>
              <a:rPr lang="en-US" sz="3416">
                <a:solidFill>
                  <a:srgbClr val="FFFFFF"/>
                </a:solidFill>
                <a:latin typeface="Poppins Medium"/>
              </a:rPr>
              <a:t>Program aplikasi menghitung jumlah deret yang saya buat memiliki beberapa fitur, diantaranya :</a:t>
            </a:r>
          </a:p>
          <a:p>
            <a:pPr algn="just" marL="737725" indent="-368863" lvl="1">
              <a:lnSpc>
                <a:spcPts val="4783"/>
              </a:lnSpc>
              <a:buFont typeface="Arial"/>
              <a:buChar char="•"/>
            </a:pPr>
            <a:r>
              <a:rPr lang="en-US" sz="3416">
                <a:solidFill>
                  <a:srgbClr val="FFFFFF"/>
                </a:solidFill>
                <a:latin typeface="Poppins Medium"/>
              </a:rPr>
              <a:t>menginputkan jumlah batas deret yang ingin di jumlahkan</a:t>
            </a:r>
          </a:p>
          <a:p>
            <a:pPr algn="just" marL="737725" indent="-368863" lvl="1">
              <a:lnSpc>
                <a:spcPts val="4783"/>
              </a:lnSpc>
              <a:buFont typeface="Arial"/>
              <a:buChar char="•"/>
            </a:pPr>
            <a:r>
              <a:rPr lang="en-US" sz="3416">
                <a:solidFill>
                  <a:srgbClr val="FFFFFF"/>
                </a:solidFill>
                <a:latin typeface="Poppins Medium"/>
              </a:rPr>
              <a:t>mengetahui angka di jumlahkan sesuai batas deret yang di inputkan ke user</a:t>
            </a:r>
          </a:p>
          <a:p>
            <a:pPr algn="just" marL="737725" indent="-368863" lvl="1">
              <a:lnSpc>
                <a:spcPts val="4783"/>
              </a:lnSpc>
              <a:buFont typeface="Arial"/>
              <a:buChar char="•"/>
            </a:pPr>
            <a:r>
              <a:rPr lang="en-US" sz="3416">
                <a:solidFill>
                  <a:srgbClr val="FFFFFF"/>
                </a:solidFill>
                <a:latin typeface="Poppins Medium"/>
              </a:rPr>
              <a:t>mengetahui hasil penjumlahan bilangan deret</a:t>
            </a:r>
          </a:p>
          <a:p>
            <a:pPr algn="just">
              <a:lnSpc>
                <a:spcPts val="478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1287866">
            <a:off x="-443036" y="1556067"/>
            <a:ext cx="5432079" cy="4114800"/>
          </a:xfrm>
          <a:custGeom>
            <a:avLst/>
            <a:gdLst/>
            <a:ahLst/>
            <a:cxnLst/>
            <a:rect r="r" b="b" t="t" l="l"/>
            <a:pathLst>
              <a:path h="4114800" w="5432079">
                <a:moveTo>
                  <a:pt x="0" y="0"/>
                </a:moveTo>
                <a:lnTo>
                  <a:pt x="5432079" y="0"/>
                </a:lnTo>
                <a:lnTo>
                  <a:pt x="543207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8700" y="1297088"/>
            <a:ext cx="605586" cy="796824"/>
          </a:xfrm>
          <a:custGeom>
            <a:avLst/>
            <a:gdLst/>
            <a:ahLst/>
            <a:cxnLst/>
            <a:rect r="r" b="b" t="t" l="l"/>
            <a:pathLst>
              <a:path h="796824" w="605586">
                <a:moveTo>
                  <a:pt x="0" y="0"/>
                </a:moveTo>
                <a:lnTo>
                  <a:pt x="605586" y="0"/>
                </a:lnTo>
                <a:lnTo>
                  <a:pt x="605586" y="796824"/>
                </a:lnTo>
                <a:lnTo>
                  <a:pt x="0" y="7968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4599304"/>
            <a:ext cx="1271302" cy="1271302"/>
          </a:xfrm>
          <a:custGeom>
            <a:avLst/>
            <a:gdLst/>
            <a:ahLst/>
            <a:cxnLst/>
            <a:rect r="r" b="b" t="t" l="l"/>
            <a:pathLst>
              <a:path h="1271302" w="1271302">
                <a:moveTo>
                  <a:pt x="0" y="0"/>
                </a:moveTo>
                <a:lnTo>
                  <a:pt x="1271302" y="0"/>
                </a:lnTo>
                <a:lnTo>
                  <a:pt x="1271302" y="1271303"/>
                </a:lnTo>
                <a:lnTo>
                  <a:pt x="0" y="12713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3693169" y="6098569"/>
            <a:ext cx="3566131" cy="6744456"/>
          </a:xfrm>
          <a:custGeom>
            <a:avLst/>
            <a:gdLst/>
            <a:ahLst/>
            <a:cxnLst/>
            <a:rect r="r" b="b" t="t" l="l"/>
            <a:pathLst>
              <a:path h="6744456" w="3566131">
                <a:moveTo>
                  <a:pt x="0" y="0"/>
                </a:moveTo>
                <a:lnTo>
                  <a:pt x="3566131" y="0"/>
                </a:lnTo>
                <a:lnTo>
                  <a:pt x="3566131" y="6744455"/>
                </a:lnTo>
                <a:lnTo>
                  <a:pt x="0" y="67444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138646" y="4258625"/>
            <a:ext cx="2924870" cy="5720529"/>
          </a:xfrm>
          <a:custGeom>
            <a:avLst/>
            <a:gdLst/>
            <a:ahLst/>
            <a:cxnLst/>
            <a:rect r="r" b="b" t="t" l="l"/>
            <a:pathLst>
              <a:path h="5720529" w="2924870">
                <a:moveTo>
                  <a:pt x="0" y="0"/>
                </a:moveTo>
                <a:lnTo>
                  <a:pt x="2924870" y="0"/>
                </a:lnTo>
                <a:lnTo>
                  <a:pt x="2924870" y="5720529"/>
                </a:lnTo>
                <a:lnTo>
                  <a:pt x="0" y="5720529"/>
                </a:lnTo>
                <a:lnTo>
                  <a:pt x="0" y="0"/>
                </a:lnTo>
                <a:close/>
              </a:path>
            </a:pathLst>
          </a:custGeom>
          <a:blipFill>
            <a:blip r:embed="rId11"/>
            <a:stretch>
              <a:fillRect l="0" t="0" r="0" b="0"/>
            </a:stretch>
          </a:blipFill>
        </p:spPr>
      </p:sp>
      <p:sp>
        <p:nvSpPr>
          <p:cNvPr name="TextBox 8" id="8"/>
          <p:cNvSpPr txBox="true"/>
          <p:nvPr/>
        </p:nvSpPr>
        <p:spPr>
          <a:xfrm rot="0">
            <a:off x="1770695" y="1325613"/>
            <a:ext cx="2949178" cy="635000"/>
          </a:xfrm>
          <a:prstGeom prst="rect">
            <a:avLst/>
          </a:prstGeom>
        </p:spPr>
        <p:txBody>
          <a:bodyPr anchor="t" rtlCol="false" tIns="0" lIns="0" bIns="0" rIns="0">
            <a:spAutoFit/>
          </a:bodyPr>
          <a:lstStyle/>
          <a:p>
            <a:pPr>
              <a:lnSpc>
                <a:spcPts val="4900"/>
              </a:lnSpc>
            </a:pPr>
            <a:r>
              <a:rPr lang="en-US" sz="3500">
                <a:solidFill>
                  <a:srgbClr val="FFFFFF"/>
                </a:solidFill>
                <a:latin typeface="Poppins Medium"/>
              </a:rPr>
              <a:t>Wardiere Inc.</a:t>
            </a:r>
          </a:p>
        </p:txBody>
      </p:sp>
      <p:sp>
        <p:nvSpPr>
          <p:cNvPr name="TextBox 9" id="9"/>
          <p:cNvSpPr txBox="true"/>
          <p:nvPr/>
        </p:nvSpPr>
        <p:spPr>
          <a:xfrm rot="0">
            <a:off x="16828307" y="752475"/>
            <a:ext cx="430993" cy="2406595"/>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5</a:t>
            </a:r>
          </a:p>
        </p:txBody>
      </p:sp>
      <p:sp>
        <p:nvSpPr>
          <p:cNvPr name="TextBox 10" id="10"/>
          <p:cNvSpPr txBox="true"/>
          <p:nvPr/>
        </p:nvSpPr>
        <p:spPr>
          <a:xfrm rot="0">
            <a:off x="7401621" y="2440966"/>
            <a:ext cx="3484758" cy="718104"/>
          </a:xfrm>
          <a:prstGeom prst="rect">
            <a:avLst/>
          </a:prstGeom>
        </p:spPr>
        <p:txBody>
          <a:bodyPr anchor="t" rtlCol="false" tIns="0" lIns="0" bIns="0" rIns="0">
            <a:spAutoFit/>
          </a:bodyPr>
          <a:lstStyle/>
          <a:p>
            <a:pPr algn="r">
              <a:lnSpc>
                <a:spcPts val="5220"/>
              </a:lnSpc>
            </a:pPr>
            <a:r>
              <a:rPr lang="en-US" sz="6000">
                <a:solidFill>
                  <a:srgbClr val="FFFFFF"/>
                </a:solidFill>
                <a:latin typeface="Saira Condensed Bold"/>
              </a:rPr>
              <a:t>ALUR KERJA</a:t>
            </a:r>
          </a:p>
        </p:txBody>
      </p:sp>
      <p:sp>
        <p:nvSpPr>
          <p:cNvPr name="TextBox 11" id="11"/>
          <p:cNvSpPr txBox="true"/>
          <p:nvPr/>
        </p:nvSpPr>
        <p:spPr>
          <a:xfrm rot="0">
            <a:off x="2473282" y="5168281"/>
            <a:ext cx="7993062" cy="2129775"/>
          </a:xfrm>
          <a:prstGeom prst="rect">
            <a:avLst/>
          </a:prstGeom>
        </p:spPr>
        <p:txBody>
          <a:bodyPr anchor="t" rtlCol="false" tIns="0" lIns="0" bIns="0" rIns="0">
            <a:spAutoFit/>
          </a:bodyPr>
          <a:lstStyle/>
          <a:p>
            <a:pPr>
              <a:lnSpc>
                <a:spcPts val="2800"/>
              </a:lnSpc>
            </a:pPr>
            <a:r>
              <a:rPr lang="en-US" sz="2000">
                <a:solidFill>
                  <a:srgbClr val="FFFFFF"/>
                </a:solidFill>
                <a:latin typeface="Poppins Medium"/>
              </a:rPr>
              <a:t>.</a:t>
            </a:r>
          </a:p>
          <a:p>
            <a:pPr>
              <a:lnSpc>
                <a:spcPts val="2800"/>
              </a:lnSpc>
            </a:pPr>
            <a:r>
              <a:rPr lang="en-US" sz="2000">
                <a:solidFill>
                  <a:srgbClr val="FFFFFF"/>
                </a:solidFill>
                <a:latin typeface="Poppins Medium"/>
              </a:rPr>
              <a:t>1.Dimulai ketika customer membuka aplikasi dan ditampilkan “Masukkan batas deret angka” </a:t>
            </a:r>
          </a:p>
          <a:p>
            <a:pPr>
              <a:lnSpc>
                <a:spcPts val="2800"/>
              </a:lnSpc>
            </a:pPr>
            <a:r>
              <a:rPr lang="en-US" sz="2000">
                <a:solidFill>
                  <a:srgbClr val="FFFFFF"/>
                </a:solidFill>
                <a:latin typeface="Poppins"/>
              </a:rPr>
              <a:t>2.Proses menghitung bilangan deret sejumlah batas yang di inputkan ke user</a:t>
            </a:r>
          </a:p>
          <a:p>
            <a:pPr>
              <a:lnSpc>
                <a:spcPts val="2800"/>
              </a:lnSpc>
            </a:pPr>
            <a:r>
              <a:rPr lang="en-US" sz="2000">
                <a:solidFill>
                  <a:srgbClr val="FFFFFF"/>
                </a:solidFill>
                <a:latin typeface="Poppins Medium"/>
              </a:rPr>
              <a:t>3.Hasil jumlah pernjumlahan dari bilangan deret</a:t>
            </a:r>
          </a:p>
        </p:txBody>
      </p:sp>
      <p:sp>
        <p:nvSpPr>
          <p:cNvPr name="TextBox 12" id="12"/>
          <p:cNvSpPr txBox="true"/>
          <p:nvPr/>
        </p:nvSpPr>
        <p:spPr>
          <a:xfrm rot="0">
            <a:off x="2473282" y="4583120"/>
            <a:ext cx="9493914" cy="879367"/>
          </a:xfrm>
          <a:prstGeom prst="rect">
            <a:avLst/>
          </a:prstGeom>
        </p:spPr>
        <p:txBody>
          <a:bodyPr anchor="t" rtlCol="false" tIns="0" lIns="0" bIns="0" rIns="0">
            <a:spAutoFit/>
          </a:bodyPr>
          <a:lstStyle/>
          <a:p>
            <a:pPr>
              <a:lnSpc>
                <a:spcPts val="3499"/>
              </a:lnSpc>
            </a:pPr>
            <a:r>
              <a:rPr lang="en-US" sz="2499">
                <a:solidFill>
                  <a:srgbClr val="FFFFFF"/>
                </a:solidFill>
                <a:latin typeface="Poppins Semi-Bold"/>
              </a:rPr>
              <a:t>ALUR KERJA APLIKASI MENGHITUNG JUMLAH DERET SEBAGAI BERIKUT </a:t>
            </a:r>
          </a:p>
        </p:txBody>
      </p:sp>
      <p:sp>
        <p:nvSpPr>
          <p:cNvPr name="TextBox 13" id="13"/>
          <p:cNvSpPr txBox="true"/>
          <p:nvPr/>
        </p:nvSpPr>
        <p:spPr>
          <a:xfrm rot="0">
            <a:off x="4589956" y="9717904"/>
            <a:ext cx="9108088" cy="368192"/>
          </a:xfrm>
          <a:prstGeom prst="rect">
            <a:avLst/>
          </a:prstGeom>
        </p:spPr>
        <p:txBody>
          <a:bodyPr anchor="t" rtlCol="false" tIns="0" lIns="0" bIns="0" rIns="0">
            <a:spAutoFit/>
          </a:bodyPr>
          <a:lstStyle/>
          <a:p>
            <a:pPr algn="ctr">
              <a:lnSpc>
                <a:spcPts val="2800"/>
              </a:lnSpc>
            </a:pPr>
            <a:r>
              <a:rPr lang="en-US" sz="2000">
                <a:solidFill>
                  <a:srgbClr val="FFFFFF"/>
                </a:solidFill>
                <a:latin typeface="Poppins Medium"/>
              </a:rPr>
              <a:t>DASAR SISTEM KOMPUTER PROJECK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2287843" y="4733838"/>
            <a:ext cx="7831492" cy="6421824"/>
          </a:xfrm>
          <a:custGeom>
            <a:avLst/>
            <a:gdLst/>
            <a:ahLst/>
            <a:cxnLst/>
            <a:rect r="r" b="b" t="t" l="l"/>
            <a:pathLst>
              <a:path h="6421824" w="7831492">
                <a:moveTo>
                  <a:pt x="0" y="0"/>
                </a:moveTo>
                <a:lnTo>
                  <a:pt x="7831492" y="0"/>
                </a:lnTo>
                <a:lnTo>
                  <a:pt x="7831492" y="6421824"/>
                </a:lnTo>
                <a:lnTo>
                  <a:pt x="0" y="642182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1297088"/>
            <a:ext cx="605586" cy="796824"/>
          </a:xfrm>
          <a:custGeom>
            <a:avLst/>
            <a:gdLst/>
            <a:ahLst/>
            <a:cxnLst/>
            <a:rect r="r" b="b" t="t" l="l"/>
            <a:pathLst>
              <a:path h="796824" w="605586">
                <a:moveTo>
                  <a:pt x="0" y="0"/>
                </a:moveTo>
                <a:lnTo>
                  <a:pt x="605586" y="0"/>
                </a:lnTo>
                <a:lnTo>
                  <a:pt x="605586" y="796824"/>
                </a:lnTo>
                <a:lnTo>
                  <a:pt x="0" y="7968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25384" y="3621982"/>
            <a:ext cx="7154456" cy="2247704"/>
          </a:xfrm>
          <a:custGeom>
            <a:avLst/>
            <a:gdLst/>
            <a:ahLst/>
            <a:cxnLst/>
            <a:rect r="r" b="b" t="t" l="l"/>
            <a:pathLst>
              <a:path h="2247704" w="7154456">
                <a:moveTo>
                  <a:pt x="0" y="0"/>
                </a:moveTo>
                <a:lnTo>
                  <a:pt x="7154456" y="0"/>
                </a:lnTo>
                <a:lnTo>
                  <a:pt x="7154456" y="2247704"/>
                </a:lnTo>
                <a:lnTo>
                  <a:pt x="0" y="2247704"/>
                </a:lnTo>
                <a:lnTo>
                  <a:pt x="0" y="0"/>
                </a:lnTo>
                <a:close/>
              </a:path>
            </a:pathLst>
          </a:custGeom>
          <a:blipFill>
            <a:blip r:embed="rId7"/>
            <a:stretch>
              <a:fillRect l="0" t="0" r="0" b="0"/>
            </a:stretch>
          </a:blipFill>
        </p:spPr>
      </p:sp>
      <p:sp>
        <p:nvSpPr>
          <p:cNvPr name="Freeform 6" id="6"/>
          <p:cNvSpPr/>
          <p:nvPr/>
        </p:nvSpPr>
        <p:spPr>
          <a:xfrm flipH="false" flipV="false" rot="0">
            <a:off x="8178012" y="3621982"/>
            <a:ext cx="9181118" cy="2909986"/>
          </a:xfrm>
          <a:custGeom>
            <a:avLst/>
            <a:gdLst/>
            <a:ahLst/>
            <a:cxnLst/>
            <a:rect r="r" b="b" t="t" l="l"/>
            <a:pathLst>
              <a:path h="2909986" w="9181118">
                <a:moveTo>
                  <a:pt x="0" y="0"/>
                </a:moveTo>
                <a:lnTo>
                  <a:pt x="9181118" y="0"/>
                </a:lnTo>
                <a:lnTo>
                  <a:pt x="9181118" y="2909986"/>
                </a:lnTo>
                <a:lnTo>
                  <a:pt x="0" y="2909986"/>
                </a:lnTo>
                <a:lnTo>
                  <a:pt x="0" y="0"/>
                </a:lnTo>
                <a:close/>
              </a:path>
            </a:pathLst>
          </a:custGeom>
          <a:blipFill>
            <a:blip r:embed="rId8"/>
            <a:stretch>
              <a:fillRect l="0" t="0" r="0" b="0"/>
            </a:stretch>
          </a:blipFill>
        </p:spPr>
      </p:sp>
      <p:sp>
        <p:nvSpPr>
          <p:cNvPr name="TextBox 7" id="7"/>
          <p:cNvSpPr txBox="true"/>
          <p:nvPr/>
        </p:nvSpPr>
        <p:spPr>
          <a:xfrm rot="0">
            <a:off x="1770695" y="1325613"/>
            <a:ext cx="2949178" cy="635000"/>
          </a:xfrm>
          <a:prstGeom prst="rect">
            <a:avLst/>
          </a:prstGeom>
        </p:spPr>
        <p:txBody>
          <a:bodyPr anchor="t" rtlCol="false" tIns="0" lIns="0" bIns="0" rIns="0">
            <a:spAutoFit/>
          </a:bodyPr>
          <a:lstStyle/>
          <a:p>
            <a:pPr>
              <a:lnSpc>
                <a:spcPts val="4900"/>
              </a:lnSpc>
            </a:pPr>
            <a:r>
              <a:rPr lang="en-US" sz="3500">
                <a:solidFill>
                  <a:srgbClr val="FFFFFF"/>
                </a:solidFill>
                <a:latin typeface="Poppins Medium"/>
              </a:rPr>
              <a:t>Wardiere Inc.</a:t>
            </a:r>
          </a:p>
        </p:txBody>
      </p:sp>
      <p:sp>
        <p:nvSpPr>
          <p:cNvPr name="TextBox 8" id="8"/>
          <p:cNvSpPr txBox="true"/>
          <p:nvPr/>
        </p:nvSpPr>
        <p:spPr>
          <a:xfrm rot="0">
            <a:off x="16828307" y="752475"/>
            <a:ext cx="430993"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6</a:t>
            </a:r>
          </a:p>
        </p:txBody>
      </p:sp>
      <p:sp>
        <p:nvSpPr>
          <p:cNvPr name="TextBox 9" id="9"/>
          <p:cNvSpPr txBox="true"/>
          <p:nvPr/>
        </p:nvSpPr>
        <p:spPr>
          <a:xfrm rot="0">
            <a:off x="4384826" y="2113013"/>
            <a:ext cx="9692940" cy="760095"/>
          </a:xfrm>
          <a:prstGeom prst="rect">
            <a:avLst/>
          </a:prstGeom>
        </p:spPr>
        <p:txBody>
          <a:bodyPr anchor="t" rtlCol="false" tIns="0" lIns="0" bIns="0" rIns="0">
            <a:spAutoFit/>
          </a:bodyPr>
          <a:lstStyle/>
          <a:p>
            <a:pPr algn="ctr">
              <a:lnSpc>
                <a:spcPts val="5640"/>
              </a:lnSpc>
            </a:pPr>
            <a:r>
              <a:rPr lang="en-US" sz="6000">
                <a:solidFill>
                  <a:srgbClr val="FFFFFF"/>
                </a:solidFill>
                <a:latin typeface="Saira Condensed Bold"/>
              </a:rPr>
              <a:t>RANCANGAN /SKETSA ANTARMUKA</a:t>
            </a:r>
          </a:p>
        </p:txBody>
      </p:sp>
      <p:sp>
        <p:nvSpPr>
          <p:cNvPr name="TextBox 10" id="10"/>
          <p:cNvSpPr txBox="true"/>
          <p:nvPr/>
        </p:nvSpPr>
        <p:spPr>
          <a:xfrm rot="0">
            <a:off x="8463696" y="6619570"/>
            <a:ext cx="7852629" cy="424815"/>
          </a:xfrm>
          <a:prstGeom prst="rect">
            <a:avLst/>
          </a:prstGeom>
        </p:spPr>
        <p:txBody>
          <a:bodyPr anchor="t" rtlCol="false" tIns="0" lIns="0" bIns="0" rIns="0">
            <a:spAutoFit/>
          </a:bodyPr>
          <a:lstStyle/>
          <a:p>
            <a:pPr algn="just">
              <a:lnSpc>
                <a:spcPts val="3359"/>
              </a:lnSpc>
            </a:pPr>
            <a:r>
              <a:rPr lang="en-US" sz="2399">
                <a:solidFill>
                  <a:srgbClr val="FFFFFF"/>
                </a:solidFill>
                <a:latin typeface="Poppins Medium"/>
              </a:rPr>
              <a:t>menghtitung  penjumlahan bilangan deret</a:t>
            </a:r>
          </a:p>
        </p:txBody>
      </p:sp>
      <p:sp>
        <p:nvSpPr>
          <p:cNvPr name="TextBox 11" id="11"/>
          <p:cNvSpPr txBox="true"/>
          <p:nvPr/>
        </p:nvSpPr>
        <p:spPr>
          <a:xfrm rot="0">
            <a:off x="0" y="6038228"/>
            <a:ext cx="7852629" cy="798830"/>
          </a:xfrm>
          <a:prstGeom prst="rect">
            <a:avLst/>
          </a:prstGeom>
        </p:spPr>
        <p:txBody>
          <a:bodyPr anchor="t" rtlCol="false" tIns="0" lIns="0" bIns="0" rIns="0">
            <a:spAutoFit/>
          </a:bodyPr>
          <a:lstStyle/>
          <a:p>
            <a:pPr algn="ctr">
              <a:lnSpc>
                <a:spcPts val="3219"/>
              </a:lnSpc>
            </a:pPr>
            <a:r>
              <a:rPr lang="en-US" sz="2299">
                <a:solidFill>
                  <a:srgbClr val="FFFFFF"/>
                </a:solidFill>
                <a:latin typeface="Poppins Medium"/>
              </a:rPr>
              <a:t>Memasukkan batas deret angka yang ingin di jumlahkan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28700" y="1297088"/>
            <a:ext cx="605586" cy="796824"/>
          </a:xfrm>
          <a:custGeom>
            <a:avLst/>
            <a:gdLst/>
            <a:ahLst/>
            <a:cxnLst/>
            <a:rect r="r" b="b" t="t" l="l"/>
            <a:pathLst>
              <a:path h="796824" w="605586">
                <a:moveTo>
                  <a:pt x="0" y="0"/>
                </a:moveTo>
                <a:lnTo>
                  <a:pt x="605586" y="0"/>
                </a:lnTo>
                <a:lnTo>
                  <a:pt x="605586" y="796824"/>
                </a:lnTo>
                <a:lnTo>
                  <a:pt x="0" y="7968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58243" y="2984500"/>
            <a:ext cx="8032422" cy="6908267"/>
          </a:xfrm>
          <a:custGeom>
            <a:avLst/>
            <a:gdLst/>
            <a:ahLst/>
            <a:cxnLst/>
            <a:rect r="r" b="b" t="t" l="l"/>
            <a:pathLst>
              <a:path h="6908267" w="8032422">
                <a:moveTo>
                  <a:pt x="0" y="0"/>
                </a:moveTo>
                <a:lnTo>
                  <a:pt x="8032422" y="0"/>
                </a:lnTo>
                <a:lnTo>
                  <a:pt x="8032422" y="6908267"/>
                </a:lnTo>
                <a:lnTo>
                  <a:pt x="0" y="6908267"/>
                </a:lnTo>
                <a:lnTo>
                  <a:pt x="0" y="0"/>
                </a:lnTo>
                <a:close/>
              </a:path>
            </a:pathLst>
          </a:custGeom>
          <a:blipFill>
            <a:blip r:embed="rId5"/>
            <a:stretch>
              <a:fillRect l="0" t="0" r="0" b="0"/>
            </a:stretch>
          </a:blipFill>
        </p:spPr>
      </p:sp>
      <p:sp>
        <p:nvSpPr>
          <p:cNvPr name="Freeform 5" id="5"/>
          <p:cNvSpPr/>
          <p:nvPr/>
        </p:nvSpPr>
        <p:spPr>
          <a:xfrm flipH="false" flipV="false" rot="0">
            <a:off x="9594374" y="2984500"/>
            <a:ext cx="8131907" cy="6908267"/>
          </a:xfrm>
          <a:custGeom>
            <a:avLst/>
            <a:gdLst/>
            <a:ahLst/>
            <a:cxnLst/>
            <a:rect r="r" b="b" t="t" l="l"/>
            <a:pathLst>
              <a:path h="6908267" w="8131907">
                <a:moveTo>
                  <a:pt x="0" y="0"/>
                </a:moveTo>
                <a:lnTo>
                  <a:pt x="8131907" y="0"/>
                </a:lnTo>
                <a:lnTo>
                  <a:pt x="8131907" y="6908267"/>
                </a:lnTo>
                <a:lnTo>
                  <a:pt x="0" y="6908267"/>
                </a:lnTo>
                <a:lnTo>
                  <a:pt x="0" y="0"/>
                </a:lnTo>
                <a:close/>
              </a:path>
            </a:pathLst>
          </a:custGeom>
          <a:blipFill>
            <a:blip r:embed="rId6"/>
            <a:stretch>
              <a:fillRect l="0" t="0" r="0" b="0"/>
            </a:stretch>
          </a:blipFill>
        </p:spPr>
      </p:sp>
      <p:sp>
        <p:nvSpPr>
          <p:cNvPr name="TextBox 6" id="6"/>
          <p:cNvSpPr txBox="true"/>
          <p:nvPr/>
        </p:nvSpPr>
        <p:spPr>
          <a:xfrm rot="0">
            <a:off x="1770695" y="1325613"/>
            <a:ext cx="2949178" cy="635000"/>
          </a:xfrm>
          <a:prstGeom prst="rect">
            <a:avLst/>
          </a:prstGeom>
        </p:spPr>
        <p:txBody>
          <a:bodyPr anchor="t" rtlCol="false" tIns="0" lIns="0" bIns="0" rIns="0">
            <a:spAutoFit/>
          </a:bodyPr>
          <a:lstStyle/>
          <a:p>
            <a:pPr>
              <a:lnSpc>
                <a:spcPts val="4900"/>
              </a:lnSpc>
            </a:pPr>
            <a:r>
              <a:rPr lang="en-US" sz="3500">
                <a:solidFill>
                  <a:srgbClr val="FFFFFF"/>
                </a:solidFill>
                <a:latin typeface="Poppins Medium"/>
              </a:rPr>
              <a:t>Wardiere Inc.</a:t>
            </a:r>
          </a:p>
        </p:txBody>
      </p:sp>
      <p:sp>
        <p:nvSpPr>
          <p:cNvPr name="TextBox 7" id="7"/>
          <p:cNvSpPr txBox="true"/>
          <p:nvPr/>
        </p:nvSpPr>
        <p:spPr>
          <a:xfrm rot="0">
            <a:off x="16445798" y="354063"/>
            <a:ext cx="1032027"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7</a:t>
            </a:r>
          </a:p>
        </p:txBody>
      </p:sp>
      <p:sp>
        <p:nvSpPr>
          <p:cNvPr name="TextBox 8" id="8"/>
          <p:cNvSpPr txBox="true"/>
          <p:nvPr/>
        </p:nvSpPr>
        <p:spPr>
          <a:xfrm rot="0">
            <a:off x="5166156" y="1817102"/>
            <a:ext cx="7955689" cy="718185"/>
          </a:xfrm>
          <a:prstGeom prst="rect">
            <a:avLst/>
          </a:prstGeom>
        </p:spPr>
        <p:txBody>
          <a:bodyPr anchor="t" rtlCol="false" tIns="0" lIns="0" bIns="0" rIns="0">
            <a:spAutoFit/>
          </a:bodyPr>
          <a:lstStyle/>
          <a:p>
            <a:pPr algn="just">
              <a:lnSpc>
                <a:spcPts val="5220"/>
              </a:lnSpc>
            </a:pPr>
            <a:r>
              <a:rPr lang="en-US" sz="6000">
                <a:solidFill>
                  <a:srgbClr val="FFFFFF"/>
                </a:solidFill>
                <a:latin typeface="Saira Condensed Bold"/>
              </a:rPr>
              <a:t>TAMPILAN CODING </a:t>
            </a:r>
            <a:r>
              <a:rPr lang="en-US" sz="6000">
                <a:solidFill>
                  <a:srgbClr val="FFFFFF"/>
                </a:solidFill>
                <a:latin typeface="Saira Condensed Bold"/>
              </a:rPr>
              <a:t>DI EDITOR</a:t>
            </a:r>
          </a:p>
        </p:txBody>
      </p:sp>
      <p:sp>
        <p:nvSpPr>
          <p:cNvPr name="TextBox 9" id="9"/>
          <p:cNvSpPr txBox="true"/>
          <p:nvPr/>
        </p:nvSpPr>
        <p:spPr>
          <a:xfrm rot="0">
            <a:off x="5560461" y="2506712"/>
            <a:ext cx="6960791" cy="441325"/>
          </a:xfrm>
          <a:prstGeom prst="rect">
            <a:avLst/>
          </a:prstGeom>
        </p:spPr>
        <p:txBody>
          <a:bodyPr anchor="t" rtlCol="false" tIns="0" lIns="0" bIns="0" rIns="0">
            <a:spAutoFit/>
          </a:bodyPr>
          <a:lstStyle/>
          <a:p>
            <a:pPr algn="ctr">
              <a:lnSpc>
                <a:spcPts val="3499"/>
              </a:lnSpc>
              <a:spcBef>
                <a:spcPct val="0"/>
              </a:spcBef>
            </a:pPr>
            <a:r>
              <a:rPr lang="en-US" sz="2499">
                <a:solidFill>
                  <a:srgbClr val="FBFBFB"/>
                </a:solidFill>
                <a:latin typeface="Poppins Medium"/>
              </a:rPr>
              <a:t>TAMPILAN CODING PROGRAM SESUAI SKETSA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4214655">
            <a:off x="-2852606" y="467997"/>
            <a:ext cx="7052466" cy="5103421"/>
          </a:xfrm>
          <a:custGeom>
            <a:avLst/>
            <a:gdLst/>
            <a:ahLst/>
            <a:cxnLst/>
            <a:rect r="r" b="b" t="t" l="l"/>
            <a:pathLst>
              <a:path h="5103421" w="7052466">
                <a:moveTo>
                  <a:pt x="0" y="0"/>
                </a:moveTo>
                <a:lnTo>
                  <a:pt x="7052466" y="0"/>
                </a:lnTo>
                <a:lnTo>
                  <a:pt x="7052466" y="5103421"/>
                </a:lnTo>
                <a:lnTo>
                  <a:pt x="0" y="51034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1297088"/>
            <a:ext cx="605586" cy="796824"/>
          </a:xfrm>
          <a:custGeom>
            <a:avLst/>
            <a:gdLst/>
            <a:ahLst/>
            <a:cxnLst/>
            <a:rect r="r" b="b" t="t" l="l"/>
            <a:pathLst>
              <a:path h="796824" w="605586">
                <a:moveTo>
                  <a:pt x="0" y="0"/>
                </a:moveTo>
                <a:lnTo>
                  <a:pt x="605586" y="0"/>
                </a:lnTo>
                <a:lnTo>
                  <a:pt x="605586" y="796824"/>
                </a:lnTo>
                <a:lnTo>
                  <a:pt x="0" y="7968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58720" y="2046842"/>
            <a:ext cx="4573128" cy="8108463"/>
          </a:xfrm>
          <a:custGeom>
            <a:avLst/>
            <a:gdLst/>
            <a:ahLst/>
            <a:cxnLst/>
            <a:rect r="r" b="b" t="t" l="l"/>
            <a:pathLst>
              <a:path h="8108463" w="4573128">
                <a:moveTo>
                  <a:pt x="0" y="0"/>
                </a:moveTo>
                <a:lnTo>
                  <a:pt x="4573128" y="0"/>
                </a:lnTo>
                <a:lnTo>
                  <a:pt x="4573128" y="8108463"/>
                </a:lnTo>
                <a:lnTo>
                  <a:pt x="0" y="8108463"/>
                </a:lnTo>
                <a:lnTo>
                  <a:pt x="0" y="0"/>
                </a:lnTo>
                <a:close/>
              </a:path>
            </a:pathLst>
          </a:custGeom>
          <a:blipFill>
            <a:blip r:embed="rId7"/>
            <a:stretch>
              <a:fillRect l="0" t="0" r="0" b="0"/>
            </a:stretch>
          </a:blipFill>
        </p:spPr>
      </p:sp>
      <p:sp>
        <p:nvSpPr>
          <p:cNvPr name="Freeform 6" id="6"/>
          <p:cNvSpPr/>
          <p:nvPr/>
        </p:nvSpPr>
        <p:spPr>
          <a:xfrm flipH="false" flipV="false" rot="0">
            <a:off x="5560461" y="2274852"/>
            <a:ext cx="9391610" cy="6795194"/>
          </a:xfrm>
          <a:custGeom>
            <a:avLst/>
            <a:gdLst/>
            <a:ahLst/>
            <a:cxnLst/>
            <a:rect r="r" b="b" t="t" l="l"/>
            <a:pathLst>
              <a:path h="6795194" w="9391610">
                <a:moveTo>
                  <a:pt x="0" y="0"/>
                </a:moveTo>
                <a:lnTo>
                  <a:pt x="9391610" y="0"/>
                </a:lnTo>
                <a:lnTo>
                  <a:pt x="9391610" y="6795193"/>
                </a:lnTo>
                <a:lnTo>
                  <a:pt x="0" y="6795193"/>
                </a:lnTo>
                <a:lnTo>
                  <a:pt x="0" y="0"/>
                </a:lnTo>
                <a:close/>
              </a:path>
            </a:pathLst>
          </a:custGeom>
          <a:blipFill>
            <a:blip r:embed="rId8"/>
            <a:stretch>
              <a:fillRect l="0" t="0" r="0" b="0"/>
            </a:stretch>
          </a:blipFill>
        </p:spPr>
      </p:sp>
      <p:sp>
        <p:nvSpPr>
          <p:cNvPr name="TextBox 7" id="7"/>
          <p:cNvSpPr txBox="true"/>
          <p:nvPr/>
        </p:nvSpPr>
        <p:spPr>
          <a:xfrm rot="0">
            <a:off x="1770695" y="1325613"/>
            <a:ext cx="2949178" cy="635000"/>
          </a:xfrm>
          <a:prstGeom prst="rect">
            <a:avLst/>
          </a:prstGeom>
        </p:spPr>
        <p:txBody>
          <a:bodyPr anchor="t" rtlCol="false" tIns="0" lIns="0" bIns="0" rIns="0">
            <a:spAutoFit/>
          </a:bodyPr>
          <a:lstStyle/>
          <a:p>
            <a:pPr>
              <a:lnSpc>
                <a:spcPts val="4900"/>
              </a:lnSpc>
            </a:pPr>
            <a:r>
              <a:rPr lang="en-US" sz="3500">
                <a:solidFill>
                  <a:srgbClr val="FFFFFF"/>
                </a:solidFill>
                <a:latin typeface="Poppins Medium"/>
              </a:rPr>
              <a:t>Wardiere Inc.</a:t>
            </a:r>
          </a:p>
        </p:txBody>
      </p:sp>
      <p:sp>
        <p:nvSpPr>
          <p:cNvPr name="TextBox 8" id="8"/>
          <p:cNvSpPr txBox="true"/>
          <p:nvPr/>
        </p:nvSpPr>
        <p:spPr>
          <a:xfrm rot="0">
            <a:off x="16513444" y="752475"/>
            <a:ext cx="953567"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9</a:t>
            </a:r>
          </a:p>
        </p:txBody>
      </p:sp>
      <p:sp>
        <p:nvSpPr>
          <p:cNvPr name="TextBox 9" id="9"/>
          <p:cNvSpPr txBox="true"/>
          <p:nvPr/>
        </p:nvSpPr>
        <p:spPr>
          <a:xfrm rot="0">
            <a:off x="5166156" y="962977"/>
            <a:ext cx="7955689" cy="718185"/>
          </a:xfrm>
          <a:prstGeom prst="rect">
            <a:avLst/>
          </a:prstGeom>
        </p:spPr>
        <p:txBody>
          <a:bodyPr anchor="t" rtlCol="false" tIns="0" lIns="0" bIns="0" rIns="0">
            <a:spAutoFit/>
          </a:bodyPr>
          <a:lstStyle/>
          <a:p>
            <a:pPr algn="just">
              <a:lnSpc>
                <a:spcPts val="5220"/>
              </a:lnSpc>
            </a:pPr>
            <a:r>
              <a:rPr lang="en-US" sz="6000">
                <a:solidFill>
                  <a:srgbClr val="FFFFFF"/>
                </a:solidFill>
                <a:latin typeface="Saira Condensed Bold"/>
              </a:rPr>
              <a:t>TAMPILAN CODING </a:t>
            </a:r>
            <a:r>
              <a:rPr lang="en-US" sz="6000">
                <a:solidFill>
                  <a:srgbClr val="FFFFFF"/>
                </a:solidFill>
                <a:latin typeface="Saira Condensed Bold"/>
              </a:rPr>
              <a:t>DI EDITOR</a:t>
            </a:r>
          </a:p>
        </p:txBody>
      </p:sp>
      <p:sp>
        <p:nvSpPr>
          <p:cNvPr name="TextBox 10" id="10"/>
          <p:cNvSpPr txBox="true"/>
          <p:nvPr/>
        </p:nvSpPr>
        <p:spPr>
          <a:xfrm rot="0">
            <a:off x="5560461" y="1652587"/>
            <a:ext cx="6960791" cy="441325"/>
          </a:xfrm>
          <a:prstGeom prst="rect">
            <a:avLst/>
          </a:prstGeom>
        </p:spPr>
        <p:txBody>
          <a:bodyPr anchor="t" rtlCol="false" tIns="0" lIns="0" bIns="0" rIns="0">
            <a:spAutoFit/>
          </a:bodyPr>
          <a:lstStyle/>
          <a:p>
            <a:pPr algn="ctr">
              <a:lnSpc>
                <a:spcPts val="3499"/>
              </a:lnSpc>
              <a:spcBef>
                <a:spcPct val="0"/>
              </a:spcBef>
            </a:pPr>
            <a:r>
              <a:rPr lang="en-US" sz="2499">
                <a:solidFill>
                  <a:srgbClr val="FBFBFB"/>
                </a:solidFill>
                <a:latin typeface="Poppins Medium"/>
              </a:rPr>
              <a:t>TAMPILAN CODING PROGRAM SESUAI SKETSA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028700" y="1297088"/>
            <a:ext cx="605586" cy="796824"/>
          </a:xfrm>
          <a:custGeom>
            <a:avLst/>
            <a:gdLst/>
            <a:ahLst/>
            <a:cxnLst/>
            <a:rect r="r" b="b" t="t" l="l"/>
            <a:pathLst>
              <a:path h="796824" w="605586">
                <a:moveTo>
                  <a:pt x="0" y="0"/>
                </a:moveTo>
                <a:lnTo>
                  <a:pt x="605586" y="0"/>
                </a:lnTo>
                <a:lnTo>
                  <a:pt x="605586" y="796824"/>
                </a:lnTo>
                <a:lnTo>
                  <a:pt x="0" y="7968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010" y="3053849"/>
            <a:ext cx="9579830" cy="2089651"/>
          </a:xfrm>
          <a:custGeom>
            <a:avLst/>
            <a:gdLst/>
            <a:ahLst/>
            <a:cxnLst/>
            <a:rect r="r" b="b" t="t" l="l"/>
            <a:pathLst>
              <a:path h="2089651" w="9579830">
                <a:moveTo>
                  <a:pt x="0" y="0"/>
                </a:moveTo>
                <a:lnTo>
                  <a:pt x="9579830" y="0"/>
                </a:lnTo>
                <a:lnTo>
                  <a:pt x="9579830" y="2089651"/>
                </a:lnTo>
                <a:lnTo>
                  <a:pt x="0" y="2089651"/>
                </a:lnTo>
                <a:lnTo>
                  <a:pt x="0" y="0"/>
                </a:lnTo>
                <a:close/>
              </a:path>
            </a:pathLst>
          </a:custGeom>
          <a:blipFill>
            <a:blip r:embed="rId5"/>
            <a:stretch>
              <a:fillRect l="0" t="0" r="0" b="0"/>
            </a:stretch>
          </a:blipFill>
        </p:spPr>
      </p:sp>
      <p:sp>
        <p:nvSpPr>
          <p:cNvPr name="Freeform 5" id="5"/>
          <p:cNvSpPr/>
          <p:nvPr/>
        </p:nvSpPr>
        <p:spPr>
          <a:xfrm flipH="false" flipV="false" rot="0">
            <a:off x="325010" y="5872560"/>
            <a:ext cx="10399731" cy="2485230"/>
          </a:xfrm>
          <a:custGeom>
            <a:avLst/>
            <a:gdLst/>
            <a:ahLst/>
            <a:cxnLst/>
            <a:rect r="r" b="b" t="t" l="l"/>
            <a:pathLst>
              <a:path h="2485230" w="10399731">
                <a:moveTo>
                  <a:pt x="0" y="0"/>
                </a:moveTo>
                <a:lnTo>
                  <a:pt x="10399731" y="0"/>
                </a:lnTo>
                <a:lnTo>
                  <a:pt x="10399731" y="2485230"/>
                </a:lnTo>
                <a:lnTo>
                  <a:pt x="0" y="2485230"/>
                </a:lnTo>
                <a:lnTo>
                  <a:pt x="0" y="0"/>
                </a:lnTo>
                <a:close/>
              </a:path>
            </a:pathLst>
          </a:custGeom>
          <a:blipFill>
            <a:blip r:embed="rId6"/>
            <a:stretch>
              <a:fillRect l="0" t="0" r="0" b="0"/>
            </a:stretch>
          </a:blipFill>
        </p:spPr>
      </p:sp>
      <p:sp>
        <p:nvSpPr>
          <p:cNvPr name="TextBox 6" id="6"/>
          <p:cNvSpPr txBox="true"/>
          <p:nvPr/>
        </p:nvSpPr>
        <p:spPr>
          <a:xfrm rot="0">
            <a:off x="1770695" y="1325613"/>
            <a:ext cx="2949178" cy="635000"/>
          </a:xfrm>
          <a:prstGeom prst="rect">
            <a:avLst/>
          </a:prstGeom>
        </p:spPr>
        <p:txBody>
          <a:bodyPr anchor="t" rtlCol="false" tIns="0" lIns="0" bIns="0" rIns="0">
            <a:spAutoFit/>
          </a:bodyPr>
          <a:lstStyle/>
          <a:p>
            <a:pPr>
              <a:lnSpc>
                <a:spcPts val="4900"/>
              </a:lnSpc>
            </a:pPr>
            <a:r>
              <a:rPr lang="en-US" sz="3500">
                <a:solidFill>
                  <a:srgbClr val="FFFFFF"/>
                </a:solidFill>
                <a:latin typeface="Poppins Medium"/>
              </a:rPr>
              <a:t>Wardiere Inc.</a:t>
            </a:r>
          </a:p>
        </p:txBody>
      </p:sp>
      <p:sp>
        <p:nvSpPr>
          <p:cNvPr name="TextBox 7" id="7"/>
          <p:cNvSpPr txBox="true"/>
          <p:nvPr/>
        </p:nvSpPr>
        <p:spPr>
          <a:xfrm rot="0">
            <a:off x="15713566" y="752475"/>
            <a:ext cx="1545734" cy="2406649"/>
          </a:xfrm>
          <a:prstGeom prst="rect">
            <a:avLst/>
          </a:prstGeom>
        </p:spPr>
        <p:txBody>
          <a:bodyPr anchor="t" rtlCol="false" tIns="0" lIns="0" bIns="0" rIns="0">
            <a:spAutoFit/>
          </a:bodyPr>
          <a:lstStyle/>
          <a:p>
            <a:pPr algn="ctr">
              <a:lnSpc>
                <a:spcPts val="19600"/>
              </a:lnSpc>
            </a:pPr>
            <a:r>
              <a:rPr lang="en-US" sz="14000">
                <a:solidFill>
                  <a:srgbClr val="FFFFFF"/>
                </a:solidFill>
                <a:latin typeface="Saira Condensed Medium"/>
              </a:rPr>
              <a:t>10</a:t>
            </a:r>
          </a:p>
        </p:txBody>
      </p:sp>
      <p:sp>
        <p:nvSpPr>
          <p:cNvPr name="TextBox 8" id="8"/>
          <p:cNvSpPr txBox="true"/>
          <p:nvPr/>
        </p:nvSpPr>
        <p:spPr>
          <a:xfrm rot="0">
            <a:off x="4739473" y="2151113"/>
            <a:ext cx="8809055" cy="718185"/>
          </a:xfrm>
          <a:prstGeom prst="rect">
            <a:avLst/>
          </a:prstGeom>
        </p:spPr>
        <p:txBody>
          <a:bodyPr anchor="t" rtlCol="false" tIns="0" lIns="0" bIns="0" rIns="0">
            <a:spAutoFit/>
          </a:bodyPr>
          <a:lstStyle/>
          <a:p>
            <a:pPr>
              <a:lnSpc>
                <a:spcPts val="5220"/>
              </a:lnSpc>
            </a:pPr>
            <a:r>
              <a:rPr lang="en-US" sz="6000">
                <a:solidFill>
                  <a:srgbClr val="FFFFFF"/>
                </a:solidFill>
                <a:latin typeface="Saira Condensed Bold"/>
              </a:rPr>
              <a:t>'TAMPILAN LUARAN PROGRAM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DAF5ZFHpR4U</dc:identifier>
  <dcterms:modified xsi:type="dcterms:W3CDTF">2011-08-01T06:04:30Z</dcterms:modified>
  <cp:revision>1</cp:revision>
  <dc:title>TP-DSK2023-04-FilePresentasi- C-2300018099-Muhamad Burhanudin Al Bachtiar-Menghitung penjumlahan bilangan deret.pptx .</dc:title>
</cp:coreProperties>
</file>